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2" r:id="rId9"/>
    <p:sldId id="281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5" r:id="rId19"/>
    <p:sldId id="271" r:id="rId20"/>
    <p:sldId id="274" r:id="rId21"/>
    <p:sldId id="276" r:id="rId22"/>
    <p:sldId id="272" r:id="rId23"/>
    <p:sldId id="273" r:id="rId24"/>
    <p:sldId id="277" r:id="rId25"/>
    <p:sldId id="278" r:id="rId26"/>
    <p:sldId id="279" r:id="rId27"/>
    <p:sldId id="284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C52BF2-6B7C-44AA-A6B6-26828D025B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A32D7D2-965E-41AC-BACB-F7192E364625}">
      <dgm:prSet phldrT="[Metin]" custT="1"/>
      <dgm:spPr/>
      <dgm:t>
        <a:bodyPr/>
        <a:lstStyle/>
        <a:p>
          <a:r>
            <a:rPr lang="tr-TR" sz="2000" b="1" dirty="0">
              <a:latin typeface="Calibri" panose="020F0502020204030204" pitchFamily="34" charset="0"/>
            </a:rPr>
            <a:t>VÜCUT BİLEŞİMİ</a:t>
          </a:r>
        </a:p>
      </dgm:t>
    </dgm:pt>
    <dgm:pt modelId="{B17DD9DA-6765-49B2-B69A-12BD1C81C117}" type="parTrans" cxnId="{CB7B4511-1FE1-428E-8E4D-E26331B1525F}">
      <dgm:prSet/>
      <dgm:spPr/>
      <dgm:t>
        <a:bodyPr/>
        <a:lstStyle/>
        <a:p>
          <a:endParaRPr lang="tr-TR"/>
        </a:p>
      </dgm:t>
    </dgm:pt>
    <dgm:pt modelId="{8A579C94-000B-4E3F-89D8-ACB7086C1498}" type="sibTrans" cxnId="{CB7B4511-1FE1-428E-8E4D-E26331B1525F}">
      <dgm:prSet/>
      <dgm:spPr/>
      <dgm:t>
        <a:bodyPr/>
        <a:lstStyle/>
        <a:p>
          <a:endParaRPr lang="tr-TR"/>
        </a:p>
      </dgm:t>
    </dgm:pt>
    <dgm:pt modelId="{3A5FB0B2-75E4-4E0C-9D0A-B38C7E8F89A3}">
      <dgm:prSet phldrT="[Metin]" custT="1"/>
      <dgm:spPr/>
      <dgm:t>
        <a:bodyPr/>
        <a:lstStyle/>
        <a:p>
          <a:r>
            <a:rPr lang="tr-TR" sz="2000" b="1" dirty="0">
              <a:latin typeface="Calibri" panose="020F0502020204030204" pitchFamily="34" charset="0"/>
            </a:rPr>
            <a:t>YAĞ HÜCRELERİ</a:t>
          </a:r>
        </a:p>
      </dgm:t>
    </dgm:pt>
    <dgm:pt modelId="{29C08423-97A7-4F70-A890-30D7CC858B4E}" type="parTrans" cxnId="{4827276F-F7E0-486A-AAED-2CD874D16109}">
      <dgm:prSet/>
      <dgm:spPr/>
      <dgm:t>
        <a:bodyPr/>
        <a:lstStyle/>
        <a:p>
          <a:endParaRPr lang="tr-TR"/>
        </a:p>
      </dgm:t>
    </dgm:pt>
    <dgm:pt modelId="{D7A19754-0417-4473-B248-A6098D0F18EE}" type="sibTrans" cxnId="{4827276F-F7E0-486A-AAED-2CD874D16109}">
      <dgm:prSet/>
      <dgm:spPr/>
      <dgm:t>
        <a:bodyPr/>
        <a:lstStyle/>
        <a:p>
          <a:endParaRPr lang="tr-TR"/>
        </a:p>
      </dgm:t>
    </dgm:pt>
    <dgm:pt modelId="{56513026-1D07-4882-9A36-C435A1EC702D}">
      <dgm:prSet phldrT="[Metin]" custT="1"/>
      <dgm:spPr/>
      <dgm:t>
        <a:bodyPr/>
        <a:lstStyle/>
        <a:p>
          <a:r>
            <a:rPr lang="tr-TR" sz="2000" b="1" dirty="0">
              <a:latin typeface="Calibri" panose="020F0502020204030204" pitchFamily="34" charset="0"/>
            </a:rPr>
            <a:t>DERİ ALTI ve DEPO YAĞLAR</a:t>
          </a:r>
        </a:p>
      </dgm:t>
    </dgm:pt>
    <dgm:pt modelId="{D6AA118D-6AD9-416D-B2BF-55F75AFD76F8}" type="parTrans" cxnId="{DE9FD0FC-3654-483B-BD70-094B560AFC24}">
      <dgm:prSet/>
      <dgm:spPr/>
      <dgm:t>
        <a:bodyPr/>
        <a:lstStyle/>
        <a:p>
          <a:endParaRPr lang="tr-TR"/>
        </a:p>
      </dgm:t>
    </dgm:pt>
    <dgm:pt modelId="{AFD806A9-4F6B-4E2D-839C-F6BB044BCB6C}" type="sibTrans" cxnId="{DE9FD0FC-3654-483B-BD70-094B560AFC24}">
      <dgm:prSet/>
      <dgm:spPr/>
      <dgm:t>
        <a:bodyPr/>
        <a:lstStyle/>
        <a:p>
          <a:endParaRPr lang="tr-TR"/>
        </a:p>
      </dgm:t>
    </dgm:pt>
    <dgm:pt modelId="{E775C9EF-F0F1-44C9-970B-C596C99B7BCA}">
      <dgm:prSet phldrT="[Metin]" custT="1"/>
      <dgm:spPr/>
      <dgm:t>
        <a:bodyPr/>
        <a:lstStyle/>
        <a:p>
          <a:r>
            <a:rPr lang="tr-TR" sz="2000" b="1" dirty="0">
              <a:latin typeface="Calibri" panose="020F0502020204030204" pitchFamily="34" charset="0"/>
            </a:rPr>
            <a:t>ESANSİYEL YAĞLAR</a:t>
          </a:r>
        </a:p>
      </dgm:t>
    </dgm:pt>
    <dgm:pt modelId="{B7DEAAA4-1AF9-453B-8710-E76549FC933C}" type="parTrans" cxnId="{F6DD00ED-16EA-40B9-A4C0-051378516721}">
      <dgm:prSet/>
      <dgm:spPr/>
      <dgm:t>
        <a:bodyPr/>
        <a:lstStyle/>
        <a:p>
          <a:endParaRPr lang="tr-TR"/>
        </a:p>
      </dgm:t>
    </dgm:pt>
    <dgm:pt modelId="{056A9B2F-F786-4CDB-8FFB-1E996A2B6D6C}" type="sibTrans" cxnId="{F6DD00ED-16EA-40B9-A4C0-051378516721}">
      <dgm:prSet/>
      <dgm:spPr/>
      <dgm:t>
        <a:bodyPr/>
        <a:lstStyle/>
        <a:p>
          <a:endParaRPr lang="tr-TR"/>
        </a:p>
      </dgm:t>
    </dgm:pt>
    <dgm:pt modelId="{D4A573CC-E21C-4693-A549-637271D77BDE}">
      <dgm:prSet phldrT="[Metin]" custT="1"/>
      <dgm:spPr/>
      <dgm:t>
        <a:bodyPr/>
        <a:lstStyle/>
        <a:p>
          <a:r>
            <a:rPr lang="tr-TR" sz="2000" b="1" dirty="0">
              <a:latin typeface="Calibri" panose="020F0502020204030204" pitchFamily="34" charset="0"/>
            </a:rPr>
            <a:t>YAĞSIZ HÜCRELER</a:t>
          </a:r>
        </a:p>
      </dgm:t>
    </dgm:pt>
    <dgm:pt modelId="{35D3C4B8-09F8-43F1-8D33-3DC8DF9C3069}" type="parTrans" cxnId="{8E755F28-F1C2-4222-8B98-78C092D36AD9}">
      <dgm:prSet/>
      <dgm:spPr/>
      <dgm:t>
        <a:bodyPr/>
        <a:lstStyle/>
        <a:p>
          <a:endParaRPr lang="tr-TR"/>
        </a:p>
      </dgm:t>
    </dgm:pt>
    <dgm:pt modelId="{967D5FFF-AFEC-49B1-B90C-7EF70CCB2129}" type="sibTrans" cxnId="{8E755F28-F1C2-4222-8B98-78C092D36AD9}">
      <dgm:prSet/>
      <dgm:spPr/>
      <dgm:t>
        <a:bodyPr/>
        <a:lstStyle/>
        <a:p>
          <a:endParaRPr lang="tr-TR"/>
        </a:p>
      </dgm:t>
    </dgm:pt>
    <dgm:pt modelId="{29D2A401-5F7A-44DD-9822-76AC10C950E2}">
      <dgm:prSet phldrT="[Metin]" custT="1"/>
      <dgm:spPr/>
      <dgm:t>
        <a:bodyPr/>
        <a:lstStyle/>
        <a:p>
          <a:r>
            <a:rPr lang="tr-TR" sz="2000" b="1" dirty="0">
              <a:latin typeface="Calibri" panose="020F0502020204030204" pitchFamily="34" charset="0"/>
            </a:rPr>
            <a:t>KAS, KEMİK, SU, SİNİR, DAMAR ve DİĞER ORGANİK MADDELER  </a:t>
          </a:r>
        </a:p>
      </dgm:t>
    </dgm:pt>
    <dgm:pt modelId="{D60DFA19-D287-4D9B-9136-ACA1446EFE1F}" type="parTrans" cxnId="{DB65F482-6C90-434E-979D-0D3F0D235D00}">
      <dgm:prSet/>
      <dgm:spPr/>
      <dgm:t>
        <a:bodyPr/>
        <a:lstStyle/>
        <a:p>
          <a:endParaRPr lang="tr-TR"/>
        </a:p>
      </dgm:t>
    </dgm:pt>
    <dgm:pt modelId="{3E25664A-258E-4179-80AD-4E02D2D2392B}" type="sibTrans" cxnId="{DB65F482-6C90-434E-979D-0D3F0D235D00}">
      <dgm:prSet/>
      <dgm:spPr/>
      <dgm:t>
        <a:bodyPr/>
        <a:lstStyle/>
        <a:p>
          <a:endParaRPr lang="tr-TR"/>
        </a:p>
      </dgm:t>
    </dgm:pt>
    <dgm:pt modelId="{38AA7F08-583F-425D-9823-779E044FE89E}" type="pres">
      <dgm:prSet presAssocID="{12C52BF2-6B7C-44AA-A6B6-26828D025B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44ABBC2-A963-46F2-A941-2DF4BE739B5D}" type="pres">
      <dgm:prSet presAssocID="{1A32D7D2-965E-41AC-BACB-F7192E364625}" presName="hierRoot1" presStyleCnt="0"/>
      <dgm:spPr/>
    </dgm:pt>
    <dgm:pt modelId="{E38E92F9-6D42-4C08-AF63-F14280752A49}" type="pres">
      <dgm:prSet presAssocID="{1A32D7D2-965E-41AC-BACB-F7192E364625}" presName="composite" presStyleCnt="0"/>
      <dgm:spPr/>
    </dgm:pt>
    <dgm:pt modelId="{06740B5C-631E-4FFA-BEBD-FC3293A20CEF}" type="pres">
      <dgm:prSet presAssocID="{1A32D7D2-965E-41AC-BACB-F7192E364625}" presName="background" presStyleLbl="node0" presStyleIdx="0" presStyleCnt="1"/>
      <dgm:spPr/>
    </dgm:pt>
    <dgm:pt modelId="{BEA07951-6447-4201-B659-FB30ED624E1C}" type="pres">
      <dgm:prSet presAssocID="{1A32D7D2-965E-41AC-BACB-F7192E364625}" presName="text" presStyleLbl="fgAcc0" presStyleIdx="0" presStyleCnt="1" custScaleX="1437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69AA72-018A-4B03-BF2A-2F43BBCDC84D}" type="pres">
      <dgm:prSet presAssocID="{1A32D7D2-965E-41AC-BACB-F7192E364625}" presName="hierChild2" presStyleCnt="0"/>
      <dgm:spPr/>
    </dgm:pt>
    <dgm:pt modelId="{47401BBA-5A1F-4A41-A890-53E991AAD656}" type="pres">
      <dgm:prSet presAssocID="{29C08423-97A7-4F70-A890-30D7CC858B4E}" presName="Name10" presStyleLbl="parChTrans1D2" presStyleIdx="0" presStyleCnt="2"/>
      <dgm:spPr/>
      <dgm:t>
        <a:bodyPr/>
        <a:lstStyle/>
        <a:p>
          <a:endParaRPr lang="tr-TR"/>
        </a:p>
      </dgm:t>
    </dgm:pt>
    <dgm:pt modelId="{7323AA56-A0E4-4991-9810-5483F049CBBC}" type="pres">
      <dgm:prSet presAssocID="{3A5FB0B2-75E4-4E0C-9D0A-B38C7E8F89A3}" presName="hierRoot2" presStyleCnt="0"/>
      <dgm:spPr/>
    </dgm:pt>
    <dgm:pt modelId="{7497B787-CB3B-4C4A-AAFC-0BCE090E2F10}" type="pres">
      <dgm:prSet presAssocID="{3A5FB0B2-75E4-4E0C-9D0A-B38C7E8F89A3}" presName="composite2" presStyleCnt="0"/>
      <dgm:spPr/>
    </dgm:pt>
    <dgm:pt modelId="{DAA51691-89D7-4071-BE51-9EF3FB1930FF}" type="pres">
      <dgm:prSet presAssocID="{3A5FB0B2-75E4-4E0C-9D0A-B38C7E8F89A3}" presName="background2" presStyleLbl="node2" presStyleIdx="0" presStyleCnt="2"/>
      <dgm:spPr/>
    </dgm:pt>
    <dgm:pt modelId="{23B74038-ED9E-47FE-B3E1-63652C3CD7D5}" type="pres">
      <dgm:prSet presAssocID="{3A5FB0B2-75E4-4E0C-9D0A-B38C7E8F89A3}" presName="text2" presStyleLbl="fgAcc2" presStyleIdx="0" presStyleCnt="2" custScaleX="13911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0BD2F4-3E7C-49FF-B3DC-B07D7F140A92}" type="pres">
      <dgm:prSet presAssocID="{3A5FB0B2-75E4-4E0C-9D0A-B38C7E8F89A3}" presName="hierChild3" presStyleCnt="0"/>
      <dgm:spPr/>
    </dgm:pt>
    <dgm:pt modelId="{3931F647-747F-4CE7-A452-52B602CD8499}" type="pres">
      <dgm:prSet presAssocID="{D6AA118D-6AD9-416D-B2BF-55F75AFD76F8}" presName="Name17" presStyleLbl="parChTrans1D3" presStyleIdx="0" presStyleCnt="3"/>
      <dgm:spPr/>
      <dgm:t>
        <a:bodyPr/>
        <a:lstStyle/>
        <a:p>
          <a:endParaRPr lang="tr-TR"/>
        </a:p>
      </dgm:t>
    </dgm:pt>
    <dgm:pt modelId="{97280106-248F-406A-B415-B9C6BF820B6F}" type="pres">
      <dgm:prSet presAssocID="{56513026-1D07-4882-9A36-C435A1EC702D}" presName="hierRoot3" presStyleCnt="0"/>
      <dgm:spPr/>
    </dgm:pt>
    <dgm:pt modelId="{39478095-85C0-4A0A-BA57-1266196B3278}" type="pres">
      <dgm:prSet presAssocID="{56513026-1D07-4882-9A36-C435A1EC702D}" presName="composite3" presStyleCnt="0"/>
      <dgm:spPr/>
    </dgm:pt>
    <dgm:pt modelId="{38265BB1-72E3-4AAE-A371-FB8A337696C1}" type="pres">
      <dgm:prSet presAssocID="{56513026-1D07-4882-9A36-C435A1EC702D}" presName="background3" presStyleLbl="node3" presStyleIdx="0" presStyleCnt="3"/>
      <dgm:spPr/>
    </dgm:pt>
    <dgm:pt modelId="{B7EC58C0-2FD7-4BFB-B36B-43C759AC3FC4}" type="pres">
      <dgm:prSet presAssocID="{56513026-1D07-4882-9A36-C435A1EC702D}" presName="text3" presStyleLbl="fgAcc3" presStyleIdx="0" presStyleCnt="3" custScaleX="17618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7E589D-02C7-4C1E-AD0B-FB0F82EE18B3}" type="pres">
      <dgm:prSet presAssocID="{56513026-1D07-4882-9A36-C435A1EC702D}" presName="hierChild4" presStyleCnt="0"/>
      <dgm:spPr/>
    </dgm:pt>
    <dgm:pt modelId="{7814E9F9-AF02-4948-8EA0-B4FE3C5C1379}" type="pres">
      <dgm:prSet presAssocID="{B7DEAAA4-1AF9-453B-8710-E76549FC933C}" presName="Name17" presStyleLbl="parChTrans1D3" presStyleIdx="1" presStyleCnt="3"/>
      <dgm:spPr/>
      <dgm:t>
        <a:bodyPr/>
        <a:lstStyle/>
        <a:p>
          <a:endParaRPr lang="tr-TR"/>
        </a:p>
      </dgm:t>
    </dgm:pt>
    <dgm:pt modelId="{C2FDBDCA-E3D3-4F62-8930-5D641D6B9DC4}" type="pres">
      <dgm:prSet presAssocID="{E775C9EF-F0F1-44C9-970B-C596C99B7BCA}" presName="hierRoot3" presStyleCnt="0"/>
      <dgm:spPr/>
    </dgm:pt>
    <dgm:pt modelId="{EB09F16C-FCBD-4D46-9DB9-FA7A56ACF0D6}" type="pres">
      <dgm:prSet presAssocID="{E775C9EF-F0F1-44C9-970B-C596C99B7BCA}" presName="composite3" presStyleCnt="0"/>
      <dgm:spPr/>
    </dgm:pt>
    <dgm:pt modelId="{923B29E9-CDDF-4064-A5E1-F3C70BB3B696}" type="pres">
      <dgm:prSet presAssocID="{E775C9EF-F0F1-44C9-970B-C596C99B7BCA}" presName="background3" presStyleLbl="node3" presStyleIdx="1" presStyleCnt="3"/>
      <dgm:spPr/>
    </dgm:pt>
    <dgm:pt modelId="{0240D91B-7A8B-4861-B57C-CD6490D7F0A0}" type="pres">
      <dgm:prSet presAssocID="{E775C9EF-F0F1-44C9-970B-C596C99B7BCA}" presName="text3" presStyleLbl="fgAcc3" presStyleIdx="1" presStyleCnt="3" custScaleX="13502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A85D5D-61FF-4422-A5D8-A9BBA0B08761}" type="pres">
      <dgm:prSet presAssocID="{E775C9EF-F0F1-44C9-970B-C596C99B7BCA}" presName="hierChild4" presStyleCnt="0"/>
      <dgm:spPr/>
    </dgm:pt>
    <dgm:pt modelId="{D5251528-6A5F-4D0E-A55E-7D841EC0E359}" type="pres">
      <dgm:prSet presAssocID="{35D3C4B8-09F8-43F1-8D33-3DC8DF9C3069}" presName="Name10" presStyleLbl="parChTrans1D2" presStyleIdx="1" presStyleCnt="2"/>
      <dgm:spPr/>
      <dgm:t>
        <a:bodyPr/>
        <a:lstStyle/>
        <a:p>
          <a:endParaRPr lang="tr-TR"/>
        </a:p>
      </dgm:t>
    </dgm:pt>
    <dgm:pt modelId="{A70F1AEA-2CB1-4338-B3EA-DA676DC925CE}" type="pres">
      <dgm:prSet presAssocID="{D4A573CC-E21C-4693-A549-637271D77BDE}" presName="hierRoot2" presStyleCnt="0"/>
      <dgm:spPr/>
    </dgm:pt>
    <dgm:pt modelId="{88F6EFD5-ECAC-4EE0-B0C1-E2D4FF3BDC3B}" type="pres">
      <dgm:prSet presAssocID="{D4A573CC-E21C-4693-A549-637271D77BDE}" presName="composite2" presStyleCnt="0"/>
      <dgm:spPr/>
    </dgm:pt>
    <dgm:pt modelId="{A3DB7E07-991D-42DC-A085-B73752F38D08}" type="pres">
      <dgm:prSet presAssocID="{D4A573CC-E21C-4693-A549-637271D77BDE}" presName="background2" presStyleLbl="node2" presStyleIdx="1" presStyleCnt="2"/>
      <dgm:spPr/>
    </dgm:pt>
    <dgm:pt modelId="{FD446FDB-E5CA-4814-932C-CCF43BF63482}" type="pres">
      <dgm:prSet presAssocID="{D4A573CC-E21C-4693-A549-637271D77BDE}" presName="text2" presStyleLbl="fgAcc2" presStyleIdx="1" presStyleCnt="2" custScaleX="1419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805BD1-D24B-4F8E-8564-D62286E6972A}" type="pres">
      <dgm:prSet presAssocID="{D4A573CC-E21C-4693-A549-637271D77BDE}" presName="hierChild3" presStyleCnt="0"/>
      <dgm:spPr/>
    </dgm:pt>
    <dgm:pt modelId="{9477CF21-B6A0-406E-95EB-4183D644105E}" type="pres">
      <dgm:prSet presAssocID="{D60DFA19-D287-4D9B-9136-ACA1446EFE1F}" presName="Name17" presStyleLbl="parChTrans1D3" presStyleIdx="2" presStyleCnt="3"/>
      <dgm:spPr/>
      <dgm:t>
        <a:bodyPr/>
        <a:lstStyle/>
        <a:p>
          <a:endParaRPr lang="tr-TR"/>
        </a:p>
      </dgm:t>
    </dgm:pt>
    <dgm:pt modelId="{D40865D2-6397-4824-B9C2-817E08D4D06D}" type="pres">
      <dgm:prSet presAssocID="{29D2A401-5F7A-44DD-9822-76AC10C950E2}" presName="hierRoot3" presStyleCnt="0"/>
      <dgm:spPr/>
    </dgm:pt>
    <dgm:pt modelId="{B3B9D27A-8BC4-4824-B730-2CB2DE6D384A}" type="pres">
      <dgm:prSet presAssocID="{29D2A401-5F7A-44DD-9822-76AC10C950E2}" presName="composite3" presStyleCnt="0"/>
      <dgm:spPr/>
    </dgm:pt>
    <dgm:pt modelId="{07130706-7C96-4B6C-A6E0-634FDAAF0D1F}" type="pres">
      <dgm:prSet presAssocID="{29D2A401-5F7A-44DD-9822-76AC10C950E2}" presName="background3" presStyleLbl="node3" presStyleIdx="2" presStyleCnt="3"/>
      <dgm:spPr/>
    </dgm:pt>
    <dgm:pt modelId="{6944C84B-BA4B-4756-BA9E-C2DB14E7E536}" type="pres">
      <dgm:prSet presAssocID="{29D2A401-5F7A-44DD-9822-76AC10C950E2}" presName="text3" presStyleLbl="fgAcc3" presStyleIdx="2" presStyleCnt="3" custScaleX="20282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05A9C8-1125-4932-9E79-41124E46F3FD}" type="pres">
      <dgm:prSet presAssocID="{29D2A401-5F7A-44DD-9822-76AC10C950E2}" presName="hierChild4" presStyleCnt="0"/>
      <dgm:spPr/>
    </dgm:pt>
  </dgm:ptLst>
  <dgm:cxnLst>
    <dgm:cxn modelId="{CB7B4511-1FE1-428E-8E4D-E26331B1525F}" srcId="{12C52BF2-6B7C-44AA-A6B6-26828D025B27}" destId="{1A32D7D2-965E-41AC-BACB-F7192E364625}" srcOrd="0" destOrd="0" parTransId="{B17DD9DA-6765-49B2-B69A-12BD1C81C117}" sibTransId="{8A579C94-000B-4E3F-89D8-ACB7086C1498}"/>
    <dgm:cxn modelId="{593E4293-7D07-41BE-A9B4-F07443A926E4}" type="presOf" srcId="{B7DEAAA4-1AF9-453B-8710-E76549FC933C}" destId="{7814E9F9-AF02-4948-8EA0-B4FE3C5C1379}" srcOrd="0" destOrd="0" presId="urn:microsoft.com/office/officeart/2005/8/layout/hierarchy1"/>
    <dgm:cxn modelId="{8C975904-9BE7-4088-B744-6C500F11F766}" type="presOf" srcId="{1A32D7D2-965E-41AC-BACB-F7192E364625}" destId="{BEA07951-6447-4201-B659-FB30ED624E1C}" srcOrd="0" destOrd="0" presId="urn:microsoft.com/office/officeart/2005/8/layout/hierarchy1"/>
    <dgm:cxn modelId="{4166C587-7CDE-4E8E-BCB3-DEBDB86551DE}" type="presOf" srcId="{3A5FB0B2-75E4-4E0C-9D0A-B38C7E8F89A3}" destId="{23B74038-ED9E-47FE-B3E1-63652C3CD7D5}" srcOrd="0" destOrd="0" presId="urn:microsoft.com/office/officeart/2005/8/layout/hierarchy1"/>
    <dgm:cxn modelId="{C972AC2D-13D2-4672-A2D2-DAA8B8E3B585}" type="presOf" srcId="{D60DFA19-D287-4D9B-9136-ACA1446EFE1F}" destId="{9477CF21-B6A0-406E-95EB-4183D644105E}" srcOrd="0" destOrd="0" presId="urn:microsoft.com/office/officeart/2005/8/layout/hierarchy1"/>
    <dgm:cxn modelId="{4827276F-F7E0-486A-AAED-2CD874D16109}" srcId="{1A32D7D2-965E-41AC-BACB-F7192E364625}" destId="{3A5FB0B2-75E4-4E0C-9D0A-B38C7E8F89A3}" srcOrd="0" destOrd="0" parTransId="{29C08423-97A7-4F70-A890-30D7CC858B4E}" sibTransId="{D7A19754-0417-4473-B248-A6098D0F18EE}"/>
    <dgm:cxn modelId="{BCE5E3BD-5A29-4396-AF63-A14B2FB5BAB6}" type="presOf" srcId="{29D2A401-5F7A-44DD-9822-76AC10C950E2}" destId="{6944C84B-BA4B-4756-BA9E-C2DB14E7E536}" srcOrd="0" destOrd="0" presId="urn:microsoft.com/office/officeart/2005/8/layout/hierarchy1"/>
    <dgm:cxn modelId="{F6DD00ED-16EA-40B9-A4C0-051378516721}" srcId="{3A5FB0B2-75E4-4E0C-9D0A-B38C7E8F89A3}" destId="{E775C9EF-F0F1-44C9-970B-C596C99B7BCA}" srcOrd="1" destOrd="0" parTransId="{B7DEAAA4-1AF9-453B-8710-E76549FC933C}" sibTransId="{056A9B2F-F786-4CDB-8FFB-1E996A2B6D6C}"/>
    <dgm:cxn modelId="{4BA91FD2-72A4-4C94-B982-B30EA9DA29F3}" type="presOf" srcId="{35D3C4B8-09F8-43F1-8D33-3DC8DF9C3069}" destId="{D5251528-6A5F-4D0E-A55E-7D841EC0E359}" srcOrd="0" destOrd="0" presId="urn:microsoft.com/office/officeart/2005/8/layout/hierarchy1"/>
    <dgm:cxn modelId="{8E755F28-F1C2-4222-8B98-78C092D36AD9}" srcId="{1A32D7D2-965E-41AC-BACB-F7192E364625}" destId="{D4A573CC-E21C-4693-A549-637271D77BDE}" srcOrd="1" destOrd="0" parTransId="{35D3C4B8-09F8-43F1-8D33-3DC8DF9C3069}" sibTransId="{967D5FFF-AFEC-49B1-B90C-7EF70CCB2129}"/>
    <dgm:cxn modelId="{DE9FD0FC-3654-483B-BD70-094B560AFC24}" srcId="{3A5FB0B2-75E4-4E0C-9D0A-B38C7E8F89A3}" destId="{56513026-1D07-4882-9A36-C435A1EC702D}" srcOrd="0" destOrd="0" parTransId="{D6AA118D-6AD9-416D-B2BF-55F75AFD76F8}" sibTransId="{AFD806A9-4F6B-4E2D-839C-F6BB044BCB6C}"/>
    <dgm:cxn modelId="{86F3B96B-5E98-4785-BEDB-756ADB3E6F17}" type="presOf" srcId="{12C52BF2-6B7C-44AA-A6B6-26828D025B27}" destId="{38AA7F08-583F-425D-9823-779E044FE89E}" srcOrd="0" destOrd="0" presId="urn:microsoft.com/office/officeart/2005/8/layout/hierarchy1"/>
    <dgm:cxn modelId="{D9068C5F-FC73-4997-88B0-1F2DEFB22AEF}" type="presOf" srcId="{56513026-1D07-4882-9A36-C435A1EC702D}" destId="{B7EC58C0-2FD7-4BFB-B36B-43C759AC3FC4}" srcOrd="0" destOrd="0" presId="urn:microsoft.com/office/officeart/2005/8/layout/hierarchy1"/>
    <dgm:cxn modelId="{6FAD7369-A9DC-476B-BA86-A8B70485AA6B}" type="presOf" srcId="{E775C9EF-F0F1-44C9-970B-C596C99B7BCA}" destId="{0240D91B-7A8B-4861-B57C-CD6490D7F0A0}" srcOrd="0" destOrd="0" presId="urn:microsoft.com/office/officeart/2005/8/layout/hierarchy1"/>
    <dgm:cxn modelId="{DB65F482-6C90-434E-979D-0D3F0D235D00}" srcId="{D4A573CC-E21C-4693-A549-637271D77BDE}" destId="{29D2A401-5F7A-44DD-9822-76AC10C950E2}" srcOrd="0" destOrd="0" parTransId="{D60DFA19-D287-4D9B-9136-ACA1446EFE1F}" sibTransId="{3E25664A-258E-4179-80AD-4E02D2D2392B}"/>
    <dgm:cxn modelId="{4F526435-1A07-4D31-917C-9BCB4AEC6E93}" type="presOf" srcId="{D4A573CC-E21C-4693-A549-637271D77BDE}" destId="{FD446FDB-E5CA-4814-932C-CCF43BF63482}" srcOrd="0" destOrd="0" presId="urn:microsoft.com/office/officeart/2005/8/layout/hierarchy1"/>
    <dgm:cxn modelId="{F0DBA29F-4C02-4B66-9D5C-5A4AAA79203C}" type="presOf" srcId="{29C08423-97A7-4F70-A890-30D7CC858B4E}" destId="{47401BBA-5A1F-4A41-A890-53E991AAD656}" srcOrd="0" destOrd="0" presId="urn:microsoft.com/office/officeart/2005/8/layout/hierarchy1"/>
    <dgm:cxn modelId="{9BA0AE80-6146-456D-A626-F6AA5A5DE1CC}" type="presOf" srcId="{D6AA118D-6AD9-416D-B2BF-55F75AFD76F8}" destId="{3931F647-747F-4CE7-A452-52B602CD8499}" srcOrd="0" destOrd="0" presId="urn:microsoft.com/office/officeart/2005/8/layout/hierarchy1"/>
    <dgm:cxn modelId="{71D55938-6D6D-43C5-95A9-C21447888148}" type="presParOf" srcId="{38AA7F08-583F-425D-9823-779E044FE89E}" destId="{144ABBC2-A963-46F2-A941-2DF4BE739B5D}" srcOrd="0" destOrd="0" presId="urn:microsoft.com/office/officeart/2005/8/layout/hierarchy1"/>
    <dgm:cxn modelId="{3CEEB43F-5A34-4F3B-B72E-46D17E0A8B5F}" type="presParOf" srcId="{144ABBC2-A963-46F2-A941-2DF4BE739B5D}" destId="{E38E92F9-6D42-4C08-AF63-F14280752A49}" srcOrd="0" destOrd="0" presId="urn:microsoft.com/office/officeart/2005/8/layout/hierarchy1"/>
    <dgm:cxn modelId="{0E3D78A3-3CE4-4DDD-95E2-99EEB9F6C5B8}" type="presParOf" srcId="{E38E92F9-6D42-4C08-AF63-F14280752A49}" destId="{06740B5C-631E-4FFA-BEBD-FC3293A20CEF}" srcOrd="0" destOrd="0" presId="urn:microsoft.com/office/officeart/2005/8/layout/hierarchy1"/>
    <dgm:cxn modelId="{4BBD0164-9282-4312-8472-28313CD190ED}" type="presParOf" srcId="{E38E92F9-6D42-4C08-AF63-F14280752A49}" destId="{BEA07951-6447-4201-B659-FB30ED624E1C}" srcOrd="1" destOrd="0" presId="urn:microsoft.com/office/officeart/2005/8/layout/hierarchy1"/>
    <dgm:cxn modelId="{851C1740-54AD-4AFA-9439-E627AAAC6BB2}" type="presParOf" srcId="{144ABBC2-A963-46F2-A941-2DF4BE739B5D}" destId="{7869AA72-018A-4B03-BF2A-2F43BBCDC84D}" srcOrd="1" destOrd="0" presId="urn:microsoft.com/office/officeart/2005/8/layout/hierarchy1"/>
    <dgm:cxn modelId="{CC3017C4-B6D8-46A6-B0E3-79BAED12503C}" type="presParOf" srcId="{7869AA72-018A-4B03-BF2A-2F43BBCDC84D}" destId="{47401BBA-5A1F-4A41-A890-53E991AAD656}" srcOrd="0" destOrd="0" presId="urn:microsoft.com/office/officeart/2005/8/layout/hierarchy1"/>
    <dgm:cxn modelId="{FB5CECAE-90E2-4ABF-A29A-14E85DA604C5}" type="presParOf" srcId="{7869AA72-018A-4B03-BF2A-2F43BBCDC84D}" destId="{7323AA56-A0E4-4991-9810-5483F049CBBC}" srcOrd="1" destOrd="0" presId="urn:microsoft.com/office/officeart/2005/8/layout/hierarchy1"/>
    <dgm:cxn modelId="{A4FC682E-6873-424F-817B-2758CEEF2A83}" type="presParOf" srcId="{7323AA56-A0E4-4991-9810-5483F049CBBC}" destId="{7497B787-CB3B-4C4A-AAFC-0BCE090E2F10}" srcOrd="0" destOrd="0" presId="urn:microsoft.com/office/officeart/2005/8/layout/hierarchy1"/>
    <dgm:cxn modelId="{D6D6F561-0B38-4713-B080-598476DD76C4}" type="presParOf" srcId="{7497B787-CB3B-4C4A-AAFC-0BCE090E2F10}" destId="{DAA51691-89D7-4071-BE51-9EF3FB1930FF}" srcOrd="0" destOrd="0" presId="urn:microsoft.com/office/officeart/2005/8/layout/hierarchy1"/>
    <dgm:cxn modelId="{26CE2E45-47EA-43CF-9C0D-01A76E7273C2}" type="presParOf" srcId="{7497B787-CB3B-4C4A-AAFC-0BCE090E2F10}" destId="{23B74038-ED9E-47FE-B3E1-63652C3CD7D5}" srcOrd="1" destOrd="0" presId="urn:microsoft.com/office/officeart/2005/8/layout/hierarchy1"/>
    <dgm:cxn modelId="{E032464A-74C5-4BBE-9F5B-F3E52FDBEED8}" type="presParOf" srcId="{7323AA56-A0E4-4991-9810-5483F049CBBC}" destId="{DF0BD2F4-3E7C-49FF-B3DC-B07D7F140A92}" srcOrd="1" destOrd="0" presId="urn:microsoft.com/office/officeart/2005/8/layout/hierarchy1"/>
    <dgm:cxn modelId="{FFC61E0A-FDE5-4BF3-99DF-A0DBF0AE554A}" type="presParOf" srcId="{DF0BD2F4-3E7C-49FF-B3DC-B07D7F140A92}" destId="{3931F647-747F-4CE7-A452-52B602CD8499}" srcOrd="0" destOrd="0" presId="urn:microsoft.com/office/officeart/2005/8/layout/hierarchy1"/>
    <dgm:cxn modelId="{1690CD01-FC0C-4A6F-83A0-86CBE20FB421}" type="presParOf" srcId="{DF0BD2F4-3E7C-49FF-B3DC-B07D7F140A92}" destId="{97280106-248F-406A-B415-B9C6BF820B6F}" srcOrd="1" destOrd="0" presId="urn:microsoft.com/office/officeart/2005/8/layout/hierarchy1"/>
    <dgm:cxn modelId="{81E3CF33-66D6-4B0E-B4B2-5EF325621222}" type="presParOf" srcId="{97280106-248F-406A-B415-B9C6BF820B6F}" destId="{39478095-85C0-4A0A-BA57-1266196B3278}" srcOrd="0" destOrd="0" presId="urn:microsoft.com/office/officeart/2005/8/layout/hierarchy1"/>
    <dgm:cxn modelId="{2BE07E3D-22F4-46F3-868C-2FA28094E911}" type="presParOf" srcId="{39478095-85C0-4A0A-BA57-1266196B3278}" destId="{38265BB1-72E3-4AAE-A371-FB8A337696C1}" srcOrd="0" destOrd="0" presId="urn:microsoft.com/office/officeart/2005/8/layout/hierarchy1"/>
    <dgm:cxn modelId="{2E488D66-FF72-442B-AA68-D63C9E882015}" type="presParOf" srcId="{39478095-85C0-4A0A-BA57-1266196B3278}" destId="{B7EC58C0-2FD7-4BFB-B36B-43C759AC3FC4}" srcOrd="1" destOrd="0" presId="urn:microsoft.com/office/officeart/2005/8/layout/hierarchy1"/>
    <dgm:cxn modelId="{DD9EEE9A-8D2E-4040-A12F-F3E9857DD2BF}" type="presParOf" srcId="{97280106-248F-406A-B415-B9C6BF820B6F}" destId="{AE7E589D-02C7-4C1E-AD0B-FB0F82EE18B3}" srcOrd="1" destOrd="0" presId="urn:microsoft.com/office/officeart/2005/8/layout/hierarchy1"/>
    <dgm:cxn modelId="{8AFED00D-0DCD-4273-8F43-3D531E0F0CC3}" type="presParOf" srcId="{DF0BD2F4-3E7C-49FF-B3DC-B07D7F140A92}" destId="{7814E9F9-AF02-4948-8EA0-B4FE3C5C1379}" srcOrd="2" destOrd="0" presId="urn:microsoft.com/office/officeart/2005/8/layout/hierarchy1"/>
    <dgm:cxn modelId="{9F1C8832-5EA7-493A-AEEE-580CF816C909}" type="presParOf" srcId="{DF0BD2F4-3E7C-49FF-B3DC-B07D7F140A92}" destId="{C2FDBDCA-E3D3-4F62-8930-5D641D6B9DC4}" srcOrd="3" destOrd="0" presId="urn:microsoft.com/office/officeart/2005/8/layout/hierarchy1"/>
    <dgm:cxn modelId="{1DAE984E-8111-4469-9BDE-62EF7A0C0DB5}" type="presParOf" srcId="{C2FDBDCA-E3D3-4F62-8930-5D641D6B9DC4}" destId="{EB09F16C-FCBD-4D46-9DB9-FA7A56ACF0D6}" srcOrd="0" destOrd="0" presId="urn:microsoft.com/office/officeart/2005/8/layout/hierarchy1"/>
    <dgm:cxn modelId="{9C18A5F2-FD91-4030-8E99-2D252F468C07}" type="presParOf" srcId="{EB09F16C-FCBD-4D46-9DB9-FA7A56ACF0D6}" destId="{923B29E9-CDDF-4064-A5E1-F3C70BB3B696}" srcOrd="0" destOrd="0" presId="urn:microsoft.com/office/officeart/2005/8/layout/hierarchy1"/>
    <dgm:cxn modelId="{58A369C9-76C9-49ED-A65E-27C70F6F1A04}" type="presParOf" srcId="{EB09F16C-FCBD-4D46-9DB9-FA7A56ACF0D6}" destId="{0240D91B-7A8B-4861-B57C-CD6490D7F0A0}" srcOrd="1" destOrd="0" presId="urn:microsoft.com/office/officeart/2005/8/layout/hierarchy1"/>
    <dgm:cxn modelId="{DFAE1A82-11E5-4766-A8B5-0966E2C14855}" type="presParOf" srcId="{C2FDBDCA-E3D3-4F62-8930-5D641D6B9DC4}" destId="{44A85D5D-61FF-4422-A5D8-A9BBA0B08761}" srcOrd="1" destOrd="0" presId="urn:microsoft.com/office/officeart/2005/8/layout/hierarchy1"/>
    <dgm:cxn modelId="{1EA6F002-8A8C-40DF-BC33-C5B63027C6E0}" type="presParOf" srcId="{7869AA72-018A-4B03-BF2A-2F43BBCDC84D}" destId="{D5251528-6A5F-4D0E-A55E-7D841EC0E359}" srcOrd="2" destOrd="0" presId="urn:microsoft.com/office/officeart/2005/8/layout/hierarchy1"/>
    <dgm:cxn modelId="{AA22BB79-0AC0-450F-9B40-FA3A539F26B8}" type="presParOf" srcId="{7869AA72-018A-4B03-BF2A-2F43BBCDC84D}" destId="{A70F1AEA-2CB1-4338-B3EA-DA676DC925CE}" srcOrd="3" destOrd="0" presId="urn:microsoft.com/office/officeart/2005/8/layout/hierarchy1"/>
    <dgm:cxn modelId="{427B9295-304E-442A-BF6A-809B4D4FDE76}" type="presParOf" srcId="{A70F1AEA-2CB1-4338-B3EA-DA676DC925CE}" destId="{88F6EFD5-ECAC-4EE0-B0C1-E2D4FF3BDC3B}" srcOrd="0" destOrd="0" presId="urn:microsoft.com/office/officeart/2005/8/layout/hierarchy1"/>
    <dgm:cxn modelId="{C2D43ACF-0A2E-4E65-A8A9-FC4A9C4764AE}" type="presParOf" srcId="{88F6EFD5-ECAC-4EE0-B0C1-E2D4FF3BDC3B}" destId="{A3DB7E07-991D-42DC-A085-B73752F38D08}" srcOrd="0" destOrd="0" presId="urn:microsoft.com/office/officeart/2005/8/layout/hierarchy1"/>
    <dgm:cxn modelId="{71252553-1811-4D9B-8FEC-E8D60C859E2F}" type="presParOf" srcId="{88F6EFD5-ECAC-4EE0-B0C1-E2D4FF3BDC3B}" destId="{FD446FDB-E5CA-4814-932C-CCF43BF63482}" srcOrd="1" destOrd="0" presId="urn:microsoft.com/office/officeart/2005/8/layout/hierarchy1"/>
    <dgm:cxn modelId="{93D001C4-047A-41F7-98D1-16D4DDC190CD}" type="presParOf" srcId="{A70F1AEA-2CB1-4338-B3EA-DA676DC925CE}" destId="{B4805BD1-D24B-4F8E-8564-D62286E6972A}" srcOrd="1" destOrd="0" presId="urn:microsoft.com/office/officeart/2005/8/layout/hierarchy1"/>
    <dgm:cxn modelId="{CE484FDE-1109-42F6-AD2A-56C144A12473}" type="presParOf" srcId="{B4805BD1-D24B-4F8E-8564-D62286E6972A}" destId="{9477CF21-B6A0-406E-95EB-4183D644105E}" srcOrd="0" destOrd="0" presId="urn:microsoft.com/office/officeart/2005/8/layout/hierarchy1"/>
    <dgm:cxn modelId="{DCD47BF2-BFBA-4F79-ADA0-3AAE1BA4F559}" type="presParOf" srcId="{B4805BD1-D24B-4F8E-8564-D62286E6972A}" destId="{D40865D2-6397-4824-B9C2-817E08D4D06D}" srcOrd="1" destOrd="0" presId="urn:microsoft.com/office/officeart/2005/8/layout/hierarchy1"/>
    <dgm:cxn modelId="{F02FAE7A-2EAC-40CB-88A8-52C2D03B6FA1}" type="presParOf" srcId="{D40865D2-6397-4824-B9C2-817E08D4D06D}" destId="{B3B9D27A-8BC4-4824-B730-2CB2DE6D384A}" srcOrd="0" destOrd="0" presId="urn:microsoft.com/office/officeart/2005/8/layout/hierarchy1"/>
    <dgm:cxn modelId="{FEE98635-D024-4154-A502-20D80C0AB004}" type="presParOf" srcId="{B3B9D27A-8BC4-4824-B730-2CB2DE6D384A}" destId="{07130706-7C96-4B6C-A6E0-634FDAAF0D1F}" srcOrd="0" destOrd="0" presId="urn:microsoft.com/office/officeart/2005/8/layout/hierarchy1"/>
    <dgm:cxn modelId="{CBB3FACC-E64A-476B-A7E2-7075ECB8D9B0}" type="presParOf" srcId="{B3B9D27A-8BC4-4824-B730-2CB2DE6D384A}" destId="{6944C84B-BA4B-4756-BA9E-C2DB14E7E536}" srcOrd="1" destOrd="0" presId="urn:microsoft.com/office/officeart/2005/8/layout/hierarchy1"/>
    <dgm:cxn modelId="{2DBE4167-B4BD-42BB-B296-40D7EC723265}" type="presParOf" srcId="{D40865D2-6397-4824-B9C2-817E08D4D06D}" destId="{B205A9C8-1125-4932-9E79-41124E46F3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7CF21-B6A0-406E-95EB-4183D644105E}">
      <dsp:nvSpPr>
        <dsp:cNvPr id="0" name=""/>
        <dsp:cNvSpPr/>
      </dsp:nvSpPr>
      <dsp:spPr>
        <a:xfrm>
          <a:off x="9007575" y="2904002"/>
          <a:ext cx="91440" cy="5406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51528-6A5F-4D0E-A55E-7D841EC0E359}">
      <dsp:nvSpPr>
        <dsp:cNvPr id="0" name=""/>
        <dsp:cNvSpPr/>
      </dsp:nvSpPr>
      <dsp:spPr>
        <a:xfrm>
          <a:off x="6367670" y="1182920"/>
          <a:ext cx="2685624" cy="540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434"/>
              </a:lnTo>
              <a:lnTo>
                <a:pt x="2685624" y="368434"/>
              </a:lnTo>
              <a:lnTo>
                <a:pt x="2685624" y="54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4E9F9-AF02-4948-8EA0-B4FE3C5C1379}">
      <dsp:nvSpPr>
        <dsp:cNvPr id="0" name=""/>
        <dsp:cNvSpPr/>
      </dsp:nvSpPr>
      <dsp:spPr>
        <a:xfrm>
          <a:off x="3655778" y="2904002"/>
          <a:ext cx="1844121" cy="540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434"/>
              </a:lnTo>
              <a:lnTo>
                <a:pt x="1844121" y="368434"/>
              </a:lnTo>
              <a:lnTo>
                <a:pt x="1844121" y="540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1F647-747F-4CE7-A452-52B602CD8499}">
      <dsp:nvSpPr>
        <dsp:cNvPr id="0" name=""/>
        <dsp:cNvSpPr/>
      </dsp:nvSpPr>
      <dsp:spPr>
        <a:xfrm>
          <a:off x="2194164" y="2904002"/>
          <a:ext cx="1461614" cy="540645"/>
        </a:xfrm>
        <a:custGeom>
          <a:avLst/>
          <a:gdLst/>
          <a:ahLst/>
          <a:cxnLst/>
          <a:rect l="0" t="0" r="0" b="0"/>
          <a:pathLst>
            <a:path>
              <a:moveTo>
                <a:pt x="1461614" y="0"/>
              </a:moveTo>
              <a:lnTo>
                <a:pt x="1461614" y="368434"/>
              </a:lnTo>
              <a:lnTo>
                <a:pt x="0" y="368434"/>
              </a:lnTo>
              <a:lnTo>
                <a:pt x="0" y="540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01BBA-5A1F-4A41-A890-53E991AAD656}">
      <dsp:nvSpPr>
        <dsp:cNvPr id="0" name=""/>
        <dsp:cNvSpPr/>
      </dsp:nvSpPr>
      <dsp:spPr>
        <a:xfrm>
          <a:off x="3655778" y="1182920"/>
          <a:ext cx="2711891" cy="540645"/>
        </a:xfrm>
        <a:custGeom>
          <a:avLst/>
          <a:gdLst/>
          <a:ahLst/>
          <a:cxnLst/>
          <a:rect l="0" t="0" r="0" b="0"/>
          <a:pathLst>
            <a:path>
              <a:moveTo>
                <a:pt x="2711891" y="0"/>
              </a:moveTo>
              <a:lnTo>
                <a:pt x="2711891" y="368434"/>
              </a:lnTo>
              <a:lnTo>
                <a:pt x="0" y="368434"/>
              </a:lnTo>
              <a:lnTo>
                <a:pt x="0" y="54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40B5C-631E-4FFA-BEBD-FC3293A20CEF}">
      <dsp:nvSpPr>
        <dsp:cNvPr id="0" name=""/>
        <dsp:cNvSpPr/>
      </dsp:nvSpPr>
      <dsp:spPr>
        <a:xfrm>
          <a:off x="5031258" y="2484"/>
          <a:ext cx="2672822" cy="118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07951-6447-4201-B659-FB30ED624E1C}">
      <dsp:nvSpPr>
        <dsp:cNvPr id="0" name=""/>
        <dsp:cNvSpPr/>
      </dsp:nvSpPr>
      <dsp:spPr>
        <a:xfrm>
          <a:off x="5237809" y="198707"/>
          <a:ext cx="2672822" cy="1180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alibri" panose="020F0502020204030204" pitchFamily="34" charset="0"/>
            </a:rPr>
            <a:t>VÜCUT BİLEŞİMİ</a:t>
          </a:r>
        </a:p>
      </dsp:txBody>
      <dsp:txXfrm>
        <a:off x="5272383" y="233281"/>
        <a:ext cx="2603674" cy="1111287"/>
      </dsp:txXfrm>
    </dsp:sp>
    <dsp:sp modelId="{DAA51691-89D7-4071-BE51-9EF3FB1930FF}">
      <dsp:nvSpPr>
        <dsp:cNvPr id="0" name=""/>
        <dsp:cNvSpPr/>
      </dsp:nvSpPr>
      <dsp:spPr>
        <a:xfrm>
          <a:off x="2362773" y="1723566"/>
          <a:ext cx="2586009" cy="118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74038-ED9E-47FE-B3E1-63652C3CD7D5}">
      <dsp:nvSpPr>
        <dsp:cNvPr id="0" name=""/>
        <dsp:cNvSpPr/>
      </dsp:nvSpPr>
      <dsp:spPr>
        <a:xfrm>
          <a:off x="2569324" y="1919789"/>
          <a:ext cx="2586009" cy="1180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alibri" panose="020F0502020204030204" pitchFamily="34" charset="0"/>
            </a:rPr>
            <a:t>YAĞ HÜCRELERİ</a:t>
          </a:r>
        </a:p>
      </dsp:txBody>
      <dsp:txXfrm>
        <a:off x="2603898" y="1954363"/>
        <a:ext cx="2516861" cy="1111287"/>
      </dsp:txXfrm>
    </dsp:sp>
    <dsp:sp modelId="{38265BB1-72E3-4AAE-A371-FB8A337696C1}">
      <dsp:nvSpPr>
        <dsp:cNvPr id="0" name=""/>
        <dsp:cNvSpPr/>
      </dsp:nvSpPr>
      <dsp:spPr>
        <a:xfrm>
          <a:off x="556593" y="3444648"/>
          <a:ext cx="3275142" cy="118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C58C0-2FD7-4BFB-B36B-43C759AC3FC4}">
      <dsp:nvSpPr>
        <dsp:cNvPr id="0" name=""/>
        <dsp:cNvSpPr/>
      </dsp:nvSpPr>
      <dsp:spPr>
        <a:xfrm>
          <a:off x="763143" y="3640871"/>
          <a:ext cx="3275142" cy="1180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alibri" panose="020F0502020204030204" pitchFamily="34" charset="0"/>
            </a:rPr>
            <a:t>DERİ ALTI ve DEPO YAĞLAR</a:t>
          </a:r>
        </a:p>
      </dsp:txBody>
      <dsp:txXfrm>
        <a:off x="797717" y="3675445"/>
        <a:ext cx="3205994" cy="1111287"/>
      </dsp:txXfrm>
    </dsp:sp>
    <dsp:sp modelId="{923B29E9-CDDF-4064-A5E1-F3C70BB3B696}">
      <dsp:nvSpPr>
        <dsp:cNvPr id="0" name=""/>
        <dsp:cNvSpPr/>
      </dsp:nvSpPr>
      <dsp:spPr>
        <a:xfrm>
          <a:off x="4244836" y="3444648"/>
          <a:ext cx="2510127" cy="118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0D91B-7A8B-4861-B57C-CD6490D7F0A0}">
      <dsp:nvSpPr>
        <dsp:cNvPr id="0" name=""/>
        <dsp:cNvSpPr/>
      </dsp:nvSpPr>
      <dsp:spPr>
        <a:xfrm>
          <a:off x="4451386" y="3640871"/>
          <a:ext cx="2510127" cy="1180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alibri" panose="020F0502020204030204" pitchFamily="34" charset="0"/>
            </a:rPr>
            <a:t>ESANSİYEL YAĞLAR</a:t>
          </a:r>
        </a:p>
      </dsp:txBody>
      <dsp:txXfrm>
        <a:off x="4485960" y="3675445"/>
        <a:ext cx="2440979" cy="1111287"/>
      </dsp:txXfrm>
    </dsp:sp>
    <dsp:sp modelId="{A3DB7E07-991D-42DC-A085-B73752F38D08}">
      <dsp:nvSpPr>
        <dsp:cNvPr id="0" name=""/>
        <dsp:cNvSpPr/>
      </dsp:nvSpPr>
      <dsp:spPr>
        <a:xfrm>
          <a:off x="7734023" y="1723566"/>
          <a:ext cx="2638543" cy="118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46FDB-E5CA-4814-932C-CCF43BF63482}">
      <dsp:nvSpPr>
        <dsp:cNvPr id="0" name=""/>
        <dsp:cNvSpPr/>
      </dsp:nvSpPr>
      <dsp:spPr>
        <a:xfrm>
          <a:off x="7940573" y="1919789"/>
          <a:ext cx="2638543" cy="1180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alibri" panose="020F0502020204030204" pitchFamily="34" charset="0"/>
            </a:rPr>
            <a:t>YAĞSIZ HÜCRELER</a:t>
          </a:r>
        </a:p>
      </dsp:txBody>
      <dsp:txXfrm>
        <a:off x="7975147" y="1954363"/>
        <a:ext cx="2569395" cy="1111287"/>
      </dsp:txXfrm>
    </dsp:sp>
    <dsp:sp modelId="{07130706-7C96-4B6C-A6E0-634FDAAF0D1F}">
      <dsp:nvSpPr>
        <dsp:cNvPr id="0" name=""/>
        <dsp:cNvSpPr/>
      </dsp:nvSpPr>
      <dsp:spPr>
        <a:xfrm>
          <a:off x="7168064" y="3444648"/>
          <a:ext cx="3770460" cy="118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4C84B-BA4B-4756-BA9E-C2DB14E7E536}">
      <dsp:nvSpPr>
        <dsp:cNvPr id="0" name=""/>
        <dsp:cNvSpPr/>
      </dsp:nvSpPr>
      <dsp:spPr>
        <a:xfrm>
          <a:off x="7374615" y="3640871"/>
          <a:ext cx="3770460" cy="1180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alibri" panose="020F0502020204030204" pitchFamily="34" charset="0"/>
            </a:rPr>
            <a:t>KAS, KEMİK, SU, SİNİR, DAMAR ve DİĞER ORGANİK MADDELER  </a:t>
          </a:r>
        </a:p>
      </dsp:txBody>
      <dsp:txXfrm>
        <a:off x="7409189" y="3675445"/>
        <a:ext cx="3701312" cy="1111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10/3/2016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YETERLİ ve DENGELİ </a:t>
            </a:r>
            <a:br>
              <a:rPr lang="tr-TR" dirty="0"/>
            </a:br>
            <a:r>
              <a:rPr lang="tr-TR" dirty="0"/>
              <a:t>BESLENME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0313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Karbonhidratlar kaç çeşittir ??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825" y="2121407"/>
            <a:ext cx="11463131" cy="4014349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alibri" panose="020F0502020204030204" pitchFamily="34" charset="0"/>
              </a:rPr>
              <a:t>Karbonhidratları yapılarına göre iki grupta incelemek mümkündür.</a:t>
            </a:r>
          </a:p>
          <a:p>
            <a:r>
              <a:rPr lang="tr-TR" sz="2400" dirty="0">
                <a:latin typeface="Calibri" panose="020F0502020204030204" pitchFamily="34" charset="0"/>
              </a:rPr>
              <a:t>1.grupta yer alan </a:t>
            </a:r>
            <a:r>
              <a:rPr lang="tr-TR" sz="2400" b="1" dirty="0">
                <a:latin typeface="Calibri" panose="020F0502020204030204" pitchFamily="34" charset="0"/>
              </a:rPr>
              <a:t>basit şekerler </a:t>
            </a:r>
            <a:r>
              <a:rPr lang="tr-TR" sz="2400" dirty="0">
                <a:latin typeface="Calibri" panose="020F0502020204030204" pitchFamily="34" charset="0"/>
              </a:rPr>
              <a:t>sindirime uğramadan, bağırsaklardan 15-20 </a:t>
            </a:r>
            <a:r>
              <a:rPr lang="tr-TR" sz="2400" dirty="0" err="1">
                <a:latin typeface="Calibri" panose="020F0502020204030204" pitchFamily="34" charset="0"/>
              </a:rPr>
              <a:t>dk</a:t>
            </a:r>
            <a:r>
              <a:rPr lang="tr-TR" sz="2400" dirty="0">
                <a:latin typeface="Calibri" panose="020F0502020204030204" pitchFamily="34" charset="0"/>
              </a:rPr>
              <a:t> içinde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emilip kana geçen ve kan şekerinde ani </a:t>
            </a:r>
            <a:r>
              <a:rPr lang="tr-TR" sz="2400" dirty="0" err="1">
                <a:latin typeface="Calibri" panose="020F0502020204030204" pitchFamily="34" charset="0"/>
              </a:rPr>
              <a:t>yükselma</a:t>
            </a:r>
            <a:r>
              <a:rPr lang="tr-TR" sz="2400" dirty="0">
                <a:latin typeface="Calibri" panose="020F0502020204030204" pitchFamily="34" charset="0"/>
              </a:rPr>
              <a:t> ve ani düşüşe neden olan şekerlerdir.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Sindirilirken çok kolay ayrışan bir organik yapıya sahip olmaları onların doğrudan enerji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olarak kullanılmalarını kolaylaştırmaktadır. Örneğin ; çay şekeri (</a:t>
            </a:r>
            <a:r>
              <a:rPr lang="tr-TR" sz="2400" dirty="0" err="1">
                <a:latin typeface="Calibri" panose="020F0502020204030204" pitchFamily="34" charset="0"/>
              </a:rPr>
              <a:t>sakkaroz</a:t>
            </a:r>
            <a:r>
              <a:rPr lang="tr-TR" sz="2400" dirty="0">
                <a:latin typeface="Calibri" panose="020F0502020204030204" pitchFamily="34" charset="0"/>
              </a:rPr>
              <a:t>) </a:t>
            </a:r>
          </a:p>
          <a:p>
            <a:r>
              <a:rPr lang="tr-TR" sz="2400" dirty="0">
                <a:latin typeface="Calibri" panose="020F0502020204030204" pitchFamily="34" charset="0"/>
              </a:rPr>
              <a:t>Sindirimleri daha uzun ( 3-4 saat ) süren </a:t>
            </a:r>
            <a:r>
              <a:rPr lang="tr-TR" sz="2400" dirty="0" err="1">
                <a:latin typeface="Calibri" panose="020F0502020204030204" pitchFamily="34" charset="0"/>
              </a:rPr>
              <a:t>bilesşik</a:t>
            </a:r>
            <a:r>
              <a:rPr lang="tr-TR" sz="2400" dirty="0">
                <a:latin typeface="Calibri" panose="020F0502020204030204" pitchFamily="34" charset="0"/>
              </a:rPr>
              <a:t> ya da kompleks karbonhidratlar 2.grubu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oluşturmaktadır. Kan şekeri üzerindeki etkileri daha yavaş ve uzun süreli olan kompleks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karbonhidratlar tahıllar , </a:t>
            </a:r>
            <a:r>
              <a:rPr lang="tr-TR" sz="2400" dirty="0" err="1">
                <a:latin typeface="Calibri" panose="020F0502020204030204" pitchFamily="34" charset="0"/>
              </a:rPr>
              <a:t>kurubaklagiller</a:t>
            </a:r>
            <a:r>
              <a:rPr lang="tr-TR" sz="2400" dirty="0">
                <a:latin typeface="Calibri" panose="020F0502020204030204" pitchFamily="34" charset="0"/>
              </a:rPr>
              <a:t> ve sebzelerdir.</a:t>
            </a:r>
          </a:p>
        </p:txBody>
      </p:sp>
    </p:spTree>
    <p:extLst>
      <p:ext uri="{BB962C8B-B14F-4D97-AF65-F5344CB8AC3E}">
        <p14:creationId xmlns:p14="http://schemas.microsoft.com/office/powerpoint/2010/main" xmlns="" val="85854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77078" y="531148"/>
            <a:ext cx="11092069" cy="50252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</a:t>
            </a:r>
            <a:r>
              <a:rPr lang="tr-TR" sz="1600" dirty="0"/>
              <a:t>Tablo 1 : Aynı düzeyde enerji (100kalori) sağlayan farklı CHO kaynaklarının </a:t>
            </a:r>
            <a:r>
              <a:rPr lang="tr-TR" sz="1600" dirty="0" err="1"/>
              <a:t>kaynaklarının</a:t>
            </a:r>
            <a:r>
              <a:rPr lang="tr-TR" sz="1600" dirty="0"/>
              <a:t> besin öğeleri değerleri</a:t>
            </a: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035135"/>
              </p:ext>
            </p:extLst>
          </p:nvPr>
        </p:nvGraphicFramePr>
        <p:xfrm>
          <a:off x="477078" y="1391480"/>
          <a:ext cx="10999305" cy="45441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17913">
                  <a:extLst>
                    <a:ext uri="{9D8B030D-6E8A-4147-A177-3AD203B41FA5}">
                      <a16:colId xmlns:a16="http://schemas.microsoft.com/office/drawing/2014/main" xmlns="" val="3970907300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xmlns="" val="3795913844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xmlns="" val="49854000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xmlns="" val="3142185416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229610017"/>
                    </a:ext>
                  </a:extLst>
                </a:gridCol>
                <a:gridCol w="1340214">
                  <a:extLst>
                    <a:ext uri="{9D8B030D-6E8A-4147-A177-3AD203B41FA5}">
                      <a16:colId xmlns:a16="http://schemas.microsoft.com/office/drawing/2014/main" xmlns="" val="1363141486"/>
                    </a:ext>
                  </a:extLst>
                </a:gridCol>
                <a:gridCol w="1575265">
                  <a:extLst>
                    <a:ext uri="{9D8B030D-6E8A-4147-A177-3AD203B41FA5}">
                      <a16:colId xmlns:a16="http://schemas.microsoft.com/office/drawing/2014/main" xmlns="" val="2468056084"/>
                    </a:ext>
                  </a:extLst>
                </a:gridCol>
              </a:tblGrid>
              <a:tr h="538922">
                <a:tc rowSpan="2">
                  <a:txBody>
                    <a:bodyPr/>
                    <a:lstStyle/>
                    <a:p>
                      <a:r>
                        <a:rPr lang="tr-TR" sz="1600" b="1" dirty="0">
                          <a:latin typeface="Calibri" panose="020F0502020204030204" pitchFamily="34" charset="0"/>
                        </a:rPr>
                        <a:t>Besin </a:t>
                      </a:r>
                    </a:p>
                    <a:p>
                      <a:r>
                        <a:rPr lang="tr-TR" sz="1600" b="1" dirty="0">
                          <a:latin typeface="Calibri" panose="020F0502020204030204" pitchFamily="34" charset="0"/>
                        </a:rPr>
                        <a:t>Değeri</a:t>
                      </a:r>
                    </a:p>
                    <a:p>
                      <a:r>
                        <a:rPr lang="tr-TR" sz="1600" b="1" baseline="0" dirty="0">
                          <a:latin typeface="Calibri" panose="020F0502020204030204" pitchFamily="34" charset="0"/>
                        </a:rPr>
                        <a:t>                          </a:t>
                      </a:r>
                    </a:p>
                    <a:p>
                      <a:r>
                        <a:rPr lang="tr-TR" sz="1600" b="1" baseline="0" dirty="0">
                          <a:latin typeface="Calibri" panose="020F0502020204030204" pitchFamily="34" charset="0"/>
                        </a:rPr>
                        <a:t>                            Miktar</a:t>
                      </a:r>
                    </a:p>
                    <a:p>
                      <a:r>
                        <a:rPr lang="tr-TR" sz="1600" b="1" baseline="0" dirty="0">
                          <a:latin typeface="Calibri" panose="020F0502020204030204" pitchFamily="34" charset="0"/>
                        </a:rPr>
                        <a:t>                          (ölçü*/g)</a:t>
                      </a:r>
                      <a:endParaRPr lang="tr-TR" sz="16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Calibri" panose="020F0502020204030204" pitchFamily="34" charset="0"/>
                        </a:rPr>
                        <a:t>YİYECEKLER</a:t>
                      </a:r>
                      <a:endParaRPr lang="tr-TR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654802"/>
                  </a:ext>
                </a:extLst>
              </a:tr>
              <a:tr h="5389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ŞEKER</a:t>
                      </a:r>
                    </a:p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tr-TR" b="1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b="1" dirty="0">
                          <a:latin typeface="Calibri" panose="020F0502020204030204" pitchFamily="34" charset="0"/>
                        </a:rPr>
                        <a:t>Y.K</a:t>
                      </a:r>
                      <a:r>
                        <a:rPr lang="tr-TR" b="1" baseline="0" dirty="0">
                          <a:latin typeface="Calibri" panose="020F0502020204030204" pitchFamily="34" charset="0"/>
                        </a:rPr>
                        <a:t> (25g)</a:t>
                      </a:r>
                      <a:endParaRPr lang="tr-TR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MUZ</a:t>
                      </a:r>
                    </a:p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2.5 Y.K (120g)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SÜT</a:t>
                      </a:r>
                    </a:p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1 S.B (200g)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PATATES</a:t>
                      </a:r>
                    </a:p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1 B.B (130g)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EKMEK</a:t>
                      </a:r>
                    </a:p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1.5 İ.D (35g)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K.FASULYE</a:t>
                      </a:r>
                    </a:p>
                    <a:p>
                      <a:r>
                        <a:rPr lang="tr-TR" sz="1800" b="1" dirty="0">
                          <a:latin typeface="Calibri" panose="020F0502020204030204" pitchFamily="34" charset="0"/>
                        </a:rPr>
                        <a:t>1/3</a:t>
                      </a:r>
                      <a:r>
                        <a:rPr lang="tr-TR" sz="1800" b="1" baseline="0" dirty="0">
                          <a:latin typeface="Calibri" panose="020F0502020204030204" pitchFamily="34" charset="0"/>
                        </a:rPr>
                        <a:t> Ç.B (30g)</a:t>
                      </a:r>
                      <a:endParaRPr lang="tr-TR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092006"/>
                  </a:ext>
                </a:extLst>
              </a:tr>
              <a:tr h="538922"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ENERJİ (kal)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4067269"/>
                  </a:ext>
                </a:extLst>
              </a:tr>
              <a:tr h="538922"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PROTEİN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869065"/>
                  </a:ext>
                </a:extLst>
              </a:tr>
              <a:tr h="538922">
                <a:tc>
                  <a:txBody>
                    <a:bodyPr/>
                    <a:lstStyle/>
                    <a:p>
                      <a:r>
                        <a:rPr lang="tr-TR" b="1" dirty="0" err="1">
                          <a:latin typeface="Calibri" panose="020F0502020204030204" pitchFamily="34" charset="0"/>
                        </a:rPr>
                        <a:t>Ca</a:t>
                      </a:r>
                      <a:r>
                        <a:rPr lang="tr-TR" b="1" baseline="0" dirty="0">
                          <a:latin typeface="Calibri" panose="020F0502020204030204" pitchFamily="34" charset="0"/>
                        </a:rPr>
                        <a:t> (mg)</a:t>
                      </a:r>
                      <a:endParaRPr lang="tr-TR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8683023"/>
                  </a:ext>
                </a:extLst>
              </a:tr>
              <a:tr h="538922"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A vitamin</a:t>
                      </a:r>
                      <a:r>
                        <a:rPr lang="tr-TR" b="1" baseline="0" dirty="0">
                          <a:latin typeface="Calibri" panose="020F0502020204030204" pitchFamily="34" charset="0"/>
                        </a:rPr>
                        <a:t> (IU)</a:t>
                      </a:r>
                      <a:endParaRPr lang="tr-TR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520770"/>
                  </a:ext>
                </a:extLst>
              </a:tr>
              <a:tr h="538922"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C vitamin (mg)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030007"/>
                  </a:ext>
                </a:extLst>
              </a:tr>
              <a:tr h="538922"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Posa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264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8436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46783" y="0"/>
            <a:ext cx="7059830" cy="1139687"/>
          </a:xfrm>
        </p:spPr>
        <p:txBody>
          <a:bodyPr/>
          <a:lstStyle/>
          <a:p>
            <a:r>
              <a:rPr lang="tr-TR" dirty="0" err="1"/>
              <a:t>Glisemik</a:t>
            </a:r>
            <a:r>
              <a:rPr lang="tr-TR" dirty="0"/>
              <a:t> indeks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0735" y="1139687"/>
            <a:ext cx="11277600" cy="506975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alibri" panose="020F0502020204030204" pitchFamily="34" charset="0"/>
              </a:rPr>
              <a:t>Yiyeceklerin kan şeker düzeyine etkisi </a:t>
            </a:r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indeks ile değerlendirilmektedir.</a:t>
            </a:r>
          </a:p>
          <a:p>
            <a:r>
              <a:rPr lang="tr-TR" sz="2400" dirty="0">
                <a:latin typeface="Calibri" panose="020F0502020204030204" pitchFamily="34" charset="0"/>
              </a:rPr>
              <a:t>Karbonhidratlı yiyecekler tüketildikten sonra kan şeker ( glikoz ) düzeyi yükselmekte,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sonra azalmaktadır. Bu fenomen ‘ </a:t>
            </a:r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yanıt ‘ olarak bilinmektedir. </a:t>
            </a:r>
          </a:p>
          <a:p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yanıt karbonhidrat içeren yiyecekler ile standart yiyeceklerin ( </a:t>
            </a:r>
            <a:r>
              <a:rPr lang="tr-TR" sz="2400" dirty="0" err="1">
                <a:latin typeface="Calibri" panose="020F0502020204030204" pitchFamily="34" charset="0"/>
              </a:rPr>
              <a:t>örn</a:t>
            </a:r>
            <a:r>
              <a:rPr lang="tr-TR" sz="2400" dirty="0">
                <a:latin typeface="Calibri" panose="020F0502020204030204" pitchFamily="34" charset="0"/>
              </a:rPr>
              <a:t>: beyaz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ekmek ve glikoz ) verdiği yanıtın karşılaştırılmasıdır. Bu sonuçlara göre her yiyeceğin farklı</a:t>
            </a:r>
          </a:p>
          <a:p>
            <a:pPr marL="0" indent="0">
              <a:buNone/>
            </a:pPr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indeksi bulunmaktadır.  Karbonhidrat içeren 50 gram yiyecek yendikten sonra,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kan şeker düzeyini artırma oranı 100 kabul </a:t>
            </a:r>
            <a:r>
              <a:rPr lang="tr-TR" sz="2400" dirty="0" err="1">
                <a:latin typeface="Calibri" panose="020F0502020204030204" pitchFamily="34" charset="0"/>
              </a:rPr>
              <a:t>edilöekte</a:t>
            </a:r>
            <a:r>
              <a:rPr lang="tr-TR" sz="2400" dirty="0">
                <a:latin typeface="Calibri" panose="020F0502020204030204" pitchFamily="34" charset="0"/>
              </a:rPr>
              <a:t>, buna göre besinler </a:t>
            </a:r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indeksi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düşük, orta ve yüksek olarak sınıflandırılmaktadır.</a:t>
            </a:r>
          </a:p>
          <a:p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indeksi düşük ( 55 ten az olanlar ): erişte, makarna, bezelye, </a:t>
            </a:r>
            <a:r>
              <a:rPr lang="tr-TR" sz="2400" dirty="0" err="1">
                <a:latin typeface="Calibri" panose="020F0502020204030204" pitchFamily="34" charset="0"/>
              </a:rPr>
              <a:t>elma,armut</a:t>
            </a:r>
            <a:r>
              <a:rPr lang="tr-TR" sz="2400" dirty="0">
                <a:latin typeface="Calibri" panose="020F0502020204030204" pitchFamily="34" charset="0"/>
              </a:rPr>
              <a:t>..</a:t>
            </a:r>
          </a:p>
          <a:p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indeksi orta ( 55-70 olanlar ): muz, meyve suları, tatlı mısır, şeker..</a:t>
            </a:r>
          </a:p>
          <a:p>
            <a:r>
              <a:rPr lang="tr-TR" sz="2400" dirty="0" err="1">
                <a:latin typeface="Calibri" panose="020F0502020204030204" pitchFamily="34" charset="0"/>
              </a:rPr>
              <a:t>Glisemik</a:t>
            </a:r>
            <a:r>
              <a:rPr lang="tr-TR" sz="2400" dirty="0">
                <a:latin typeface="Calibri" panose="020F0502020204030204" pitchFamily="34" charset="0"/>
              </a:rPr>
              <a:t> indeksi yüksek ( 70 ten büyük olan ) : beyaz ekmek, pirinç, fırın patates, bal..</a:t>
            </a:r>
          </a:p>
        </p:txBody>
      </p:sp>
    </p:spTree>
    <p:extLst>
      <p:ext uri="{BB962C8B-B14F-4D97-AF65-F5344CB8AC3E}">
        <p14:creationId xmlns:p14="http://schemas.microsoft.com/office/powerpoint/2010/main" xmlns="" val="196538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52620"/>
          </a:xfrm>
        </p:spPr>
        <p:txBody>
          <a:bodyPr/>
          <a:lstStyle/>
          <a:p>
            <a:r>
              <a:rPr lang="tr-TR" dirty="0"/>
              <a:t>yağlar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6715" y="2068400"/>
            <a:ext cx="10624665" cy="40507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Yağlar yağ asitlerinden oluşmakta, yağ asitleri de doymuş ve doymamış olmak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üzere iki gruba ayrılmaktadır.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Doymuş yağ asitleri ile tekli doymamış yağ asitleri diyetle hiç yağ tüketmese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bile, </a:t>
            </a:r>
            <a:r>
              <a:rPr lang="tr-TR" sz="2400" dirty="0" err="1">
                <a:latin typeface="Calibri" panose="020F0502020204030204" pitchFamily="34" charset="0"/>
              </a:rPr>
              <a:t>karbanhidrat</a:t>
            </a:r>
            <a:r>
              <a:rPr lang="tr-TR" sz="2400" dirty="0">
                <a:latin typeface="Calibri" panose="020F0502020204030204" pitchFamily="34" charset="0"/>
              </a:rPr>
              <a:t> ve proteinlerden sentezlenmektedir.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Ancak omega-3 ve omega-6 mutlaka besinlerle alınması gereken elzem çoklu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doymamış yağ asitleridir.</a:t>
            </a:r>
          </a:p>
        </p:txBody>
      </p:sp>
    </p:spTree>
    <p:extLst>
      <p:ext uri="{BB962C8B-B14F-4D97-AF65-F5344CB8AC3E}">
        <p14:creationId xmlns:p14="http://schemas.microsoft.com/office/powerpoint/2010/main" xmlns="" val="7805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761" y="5300869"/>
            <a:ext cx="10058400" cy="12324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sz="1600" dirty="0">
                <a:latin typeface="Calibri" panose="020F0502020204030204" pitchFamily="34" charset="0"/>
              </a:rPr>
              <a:t>Tablo 2: Yiyeceklerin yağ asidi içeriği</a:t>
            </a:r>
          </a:p>
          <a:p>
            <a:pPr marL="0" indent="0" algn="ctr">
              <a:buNone/>
            </a:pPr>
            <a:endParaRPr lang="tr-TR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1800" dirty="0">
                <a:latin typeface="Calibri" panose="020F0502020204030204" pitchFamily="34" charset="0"/>
              </a:rPr>
              <a:t>* Bitkisel besinlerden; palmiye </a:t>
            </a:r>
            <a:r>
              <a:rPr lang="tr-TR" sz="1800" dirty="0" err="1">
                <a:latin typeface="Calibri" panose="020F0502020204030204" pitchFamily="34" charset="0"/>
              </a:rPr>
              <a:t>yağı,hindistan</a:t>
            </a:r>
            <a:r>
              <a:rPr lang="tr-TR" sz="1800" dirty="0">
                <a:latin typeface="Calibri" panose="020F0502020204030204" pitchFamily="34" charset="0"/>
              </a:rPr>
              <a:t> cevizi yağı doymuş yağlardan zengindir.</a:t>
            </a:r>
          </a:p>
          <a:p>
            <a:pPr marL="0" indent="0">
              <a:buNone/>
            </a:pPr>
            <a:r>
              <a:rPr lang="tr-TR" sz="1800" dirty="0">
                <a:latin typeface="Calibri" panose="020F0502020204030204" pitchFamily="34" charset="0"/>
              </a:rPr>
              <a:t>** </a:t>
            </a:r>
            <a:r>
              <a:rPr lang="tr-TR" sz="1800" dirty="0" err="1">
                <a:latin typeface="Calibri" panose="020F0502020204030204" pitchFamily="34" charset="0"/>
              </a:rPr>
              <a:t>Kanola,fındık,zeytinyağı</a:t>
            </a:r>
            <a:r>
              <a:rPr lang="tr-TR" sz="1800" dirty="0">
                <a:latin typeface="Calibri" panose="020F0502020204030204" pitchFamily="34" charset="0"/>
              </a:rPr>
              <a:t> tekli doymamış yağlardan zengindir.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6052434"/>
              </p:ext>
            </p:extLst>
          </p:nvPr>
        </p:nvGraphicFramePr>
        <p:xfrm>
          <a:off x="689110" y="719666"/>
          <a:ext cx="10482472" cy="407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618">
                  <a:extLst>
                    <a:ext uri="{9D8B030D-6E8A-4147-A177-3AD203B41FA5}">
                      <a16:colId xmlns:a16="http://schemas.microsoft.com/office/drawing/2014/main" xmlns="" val="2173196161"/>
                    </a:ext>
                  </a:extLst>
                </a:gridCol>
                <a:gridCol w="2620618">
                  <a:extLst>
                    <a:ext uri="{9D8B030D-6E8A-4147-A177-3AD203B41FA5}">
                      <a16:colId xmlns:a16="http://schemas.microsoft.com/office/drawing/2014/main" xmlns="" val="4045293754"/>
                    </a:ext>
                  </a:extLst>
                </a:gridCol>
                <a:gridCol w="2620618">
                  <a:extLst>
                    <a:ext uri="{9D8B030D-6E8A-4147-A177-3AD203B41FA5}">
                      <a16:colId xmlns:a16="http://schemas.microsoft.com/office/drawing/2014/main" xmlns="" val="107076464"/>
                    </a:ext>
                  </a:extLst>
                </a:gridCol>
                <a:gridCol w="2620618">
                  <a:extLst>
                    <a:ext uri="{9D8B030D-6E8A-4147-A177-3AD203B41FA5}">
                      <a16:colId xmlns:a16="http://schemas.microsoft.com/office/drawing/2014/main" xmlns="" val="2634689961"/>
                    </a:ext>
                  </a:extLst>
                </a:gridCol>
              </a:tblGrid>
              <a:tr h="499534">
                <a:tc rowSpan="3">
                  <a:txBody>
                    <a:bodyPr/>
                    <a:lstStyle/>
                    <a:p>
                      <a:pPr algn="ctr"/>
                      <a:endParaRPr lang="tr-TR" sz="240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tr-TR" sz="2400" dirty="0">
                          <a:latin typeface="Calibri" panose="020F0502020204030204" pitchFamily="34" charset="0"/>
                        </a:rPr>
                        <a:t>DOYMUŞ YAĞ ASİTLERİ*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DOYMAMIŞ YAĞ ASİTLERİ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2940680"/>
                  </a:ext>
                </a:extLst>
              </a:tr>
              <a:tr h="5113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r-TR" sz="2000" b="1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Tekli Doymamış</a:t>
                      </a: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 **</a:t>
                      </a:r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Çoklu Doymuş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6324393"/>
                  </a:ext>
                </a:extLst>
              </a:tr>
              <a:tr h="5113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Omega-3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Omega-6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589802"/>
                  </a:ext>
                </a:extLst>
              </a:tr>
              <a:tr h="511359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Tereyağı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Zeytinyağı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Yeşil yapraklı sebzeler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Ayçiçek yağı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2817685"/>
                  </a:ext>
                </a:extLst>
              </a:tr>
              <a:tr h="511359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Margarin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Fındık yağı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Ceviz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Mısırözü yağı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5446364"/>
                  </a:ext>
                </a:extLst>
              </a:tr>
              <a:tr h="511359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Kuyruk yağı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err="1">
                          <a:latin typeface="Calibri" panose="020F0502020204030204" pitchFamily="34" charset="0"/>
                        </a:rPr>
                        <a:t>Kanola</a:t>
                      </a:r>
                      <a:r>
                        <a:rPr lang="tr-TR" sz="2000" b="1" dirty="0">
                          <a:latin typeface="Calibri" panose="020F0502020204030204" pitchFamily="34" charset="0"/>
                        </a:rPr>
                        <a:t> yağı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Soya yağı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Pamuk yağı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1495561"/>
                  </a:ext>
                </a:extLst>
              </a:tr>
              <a:tr h="511359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İç yağı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Balık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Soya yağı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8891000"/>
                  </a:ext>
                </a:extLst>
              </a:tr>
              <a:tr h="511359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Kırmızı et, peynir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Deniz ürünleri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250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128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4557" y="742122"/>
            <a:ext cx="11555895" cy="543007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Omega-3 ve omega-6 yağ asitleri dengesini sağlayan toplumlarda kalp sağlığının daha iyi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durumda olduğu; örneğin bol miktarda balık tüketen Japon balıkçılarda kalp- damar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hastalıklarının daha az göründüğü saptanmıştır.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Omega-3 yağ asitleri ; özellikle soğuk suda yaşayan </a:t>
            </a:r>
            <a:r>
              <a:rPr lang="tr-TR" sz="2400" dirty="0" err="1">
                <a:latin typeface="Calibri" panose="020F0502020204030204" pitchFamily="34" charset="0"/>
              </a:rPr>
              <a:t>uskumru,ton</a:t>
            </a:r>
            <a:r>
              <a:rPr lang="tr-TR" sz="2400" dirty="0">
                <a:latin typeface="Calibri" panose="020F0502020204030204" pitchFamily="34" charset="0"/>
              </a:rPr>
              <a:t>, somon, </a:t>
            </a:r>
            <a:r>
              <a:rPr lang="tr-TR" sz="2400" dirty="0" err="1">
                <a:latin typeface="Calibri" panose="020F0502020204030204" pitchFamily="34" charset="0"/>
              </a:rPr>
              <a:t>sardalya</a:t>
            </a:r>
            <a:r>
              <a:rPr lang="tr-TR" sz="2400" dirty="0">
                <a:latin typeface="Calibri" panose="020F0502020204030204" pitchFamily="34" charset="0"/>
              </a:rPr>
              <a:t> gibi yağlı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balıklar ile gölde yaşayan alabalıklarda daha fazla, ayrıca </a:t>
            </a:r>
            <a:r>
              <a:rPr lang="tr-TR" sz="2400" dirty="0" err="1">
                <a:latin typeface="Calibri" panose="020F0502020204030204" pitchFamily="34" charset="0"/>
              </a:rPr>
              <a:t>kanola</a:t>
            </a:r>
            <a:r>
              <a:rPr lang="tr-TR" sz="2400" dirty="0">
                <a:latin typeface="Calibri" panose="020F0502020204030204" pitchFamily="34" charset="0"/>
              </a:rPr>
              <a:t> ve soya yağlarında da bir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miktar bulunmaktadır.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Ayrıca trans yağlar </a:t>
            </a:r>
            <a:r>
              <a:rPr lang="tr-TR" sz="2400" dirty="0" err="1">
                <a:latin typeface="Calibri" panose="020F0502020204030204" pitchFamily="34" charset="0"/>
              </a:rPr>
              <a:t>hidrojenizasyon</a:t>
            </a:r>
            <a:r>
              <a:rPr lang="tr-TR" sz="2400" dirty="0">
                <a:latin typeface="Calibri" panose="020F0502020204030204" pitchFamily="34" charset="0"/>
              </a:rPr>
              <a:t> işleminden geçtiğinde trans yağ asitleri oluşmaktadır.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Trans yağ asitleri bazı besinlerde doğal olarak bulunmakla birlikte ( sığır, kuzu, tereyağı, süt)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büyük bölümü hidrojene yağlardan gelmektedir.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3905120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9842" y="980661"/>
            <a:ext cx="10893287" cy="51915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Hidrojene yağlar doymamış yağların oda sıcaklığında daha dayanıklı ve katı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formda bulunmaları için hidrojenle işlem görmesi sonucu oluşmaktadır. </a:t>
            </a:r>
          </a:p>
          <a:p>
            <a:pPr marL="0" indent="0">
              <a:buNone/>
            </a:pPr>
            <a:endParaRPr lang="tr-TR" sz="24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Trans yağ asitlerinin LDL </a:t>
            </a:r>
            <a:r>
              <a:rPr lang="tr-TR" sz="2400" dirty="0" err="1">
                <a:latin typeface="Calibri" panose="020F0502020204030204" pitchFamily="34" charset="0"/>
              </a:rPr>
              <a:t>kolestrol</a:t>
            </a:r>
            <a:r>
              <a:rPr lang="tr-TR" sz="2400" dirty="0">
                <a:latin typeface="Calibri" panose="020F0502020204030204" pitchFamily="34" charset="0"/>
              </a:rPr>
              <a:t>/HDL </a:t>
            </a:r>
            <a:r>
              <a:rPr lang="tr-TR" sz="2400" dirty="0" err="1">
                <a:latin typeface="Calibri" panose="020F0502020204030204" pitchFamily="34" charset="0"/>
              </a:rPr>
              <a:t>kolestrol</a:t>
            </a:r>
            <a:r>
              <a:rPr lang="tr-TR" sz="2400" dirty="0">
                <a:latin typeface="Calibri" panose="020F0502020204030204" pitchFamily="34" charset="0"/>
              </a:rPr>
              <a:t> oranı üzerine olumsuz etkisi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doymuş yağlara göre iki kat daha güçlüdür. Bu nedenle kalp damar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hastalıklarında korunmada trans yağ asitlerinin diyette sınırlanmasının doymuş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yağların sınırlanması kadar hatta daha fazla önemli olduğu açıkça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anlaşılmaktadır.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1260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6266" y="511136"/>
            <a:ext cx="10058400" cy="946603"/>
          </a:xfrm>
        </p:spPr>
        <p:txBody>
          <a:bodyPr/>
          <a:lstStyle/>
          <a:p>
            <a:r>
              <a:rPr lang="tr-TR" dirty="0"/>
              <a:t>Posa !!!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7322" y="2120347"/>
            <a:ext cx="11304104" cy="44924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Şeker, kalp-damar, kanser gibi hastalıklardan korunmak için yetişkinlerin diyetlerinin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posa içeriğinin yüksek olması önerilmektedir.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Günlük tüketilmesi önerilen posa miktarı 25-30 gramdır.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accent1"/>
                </a:solidFill>
                <a:latin typeface="Calibri" panose="020F0502020204030204" pitchFamily="34" charset="0"/>
              </a:rPr>
              <a:t>Posanın vücuttaki önemli görevleri :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</a:p>
          <a:p>
            <a:r>
              <a:rPr lang="tr-TR" sz="2400" dirty="0">
                <a:latin typeface="Calibri" panose="020F0502020204030204" pitchFamily="34" charset="0"/>
              </a:rPr>
              <a:t>Bağırsak hareketlerinin düzenli olmasını sağlayarak kabızlık ve hemoroidi önlemek</a:t>
            </a:r>
          </a:p>
          <a:p>
            <a:r>
              <a:rPr lang="tr-TR" sz="2400" dirty="0">
                <a:latin typeface="Calibri" panose="020F0502020204030204" pitchFamily="34" charset="0"/>
              </a:rPr>
              <a:t>Kolon kanser riskini ya </a:t>
            </a:r>
            <a:r>
              <a:rPr lang="tr-TR" sz="2400" dirty="0" err="1">
                <a:latin typeface="Calibri" panose="020F0502020204030204" pitchFamily="34" charset="0"/>
              </a:rPr>
              <a:t>karsinojenlerle</a:t>
            </a:r>
            <a:r>
              <a:rPr lang="tr-TR" sz="2400" dirty="0">
                <a:latin typeface="Calibri" panose="020F0502020204030204" pitchFamily="34" charset="0"/>
              </a:rPr>
              <a:t> birleşerek, ya </a:t>
            </a:r>
            <a:r>
              <a:rPr lang="tr-TR" sz="2400" dirty="0" err="1">
                <a:latin typeface="Calibri" panose="020F0502020204030204" pitchFamily="34" charset="0"/>
              </a:rPr>
              <a:t>dilue</a:t>
            </a:r>
            <a:r>
              <a:rPr lang="tr-TR" sz="2400" dirty="0">
                <a:latin typeface="Calibri" panose="020F0502020204030204" pitchFamily="34" charset="0"/>
              </a:rPr>
              <a:t> ederek ya da bağırsak bakteri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düzenini sağlayarak azaltmak</a:t>
            </a:r>
          </a:p>
          <a:p>
            <a:pPr marL="0" indent="0">
              <a:buNone/>
            </a:pPr>
            <a:endParaRPr lang="tr-TR" dirty="0"/>
          </a:p>
          <a:p>
            <a:endParaRPr lang="tr-TR" dirty="0">
              <a:solidFill>
                <a:schemeClr val="accent1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8514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122" y="1258957"/>
            <a:ext cx="10386126" cy="4913243"/>
          </a:xfrm>
        </p:spPr>
        <p:txBody>
          <a:bodyPr/>
          <a:lstStyle/>
          <a:p>
            <a:r>
              <a:rPr lang="tr-TR" sz="2400" dirty="0">
                <a:latin typeface="Calibri" panose="020F0502020204030204" pitchFamily="34" charset="0"/>
              </a:rPr>
              <a:t>Bağırsakta hacim oluşturarak veya bağırsak hareketlerini artırarak </a:t>
            </a:r>
            <a:r>
              <a:rPr lang="tr-TR" sz="2400" dirty="0" err="1">
                <a:latin typeface="Calibri" panose="020F0502020204030204" pitchFamily="34" charset="0"/>
              </a:rPr>
              <a:t>divertikül</a:t>
            </a:r>
            <a:r>
              <a:rPr lang="tr-TR" sz="2400" dirty="0">
                <a:latin typeface="Calibri" panose="020F0502020204030204" pitchFamily="34" charset="0"/>
              </a:rPr>
              <a:t> ve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spastik kolon hastalığına yakalanma riskini azaltmak </a:t>
            </a:r>
          </a:p>
          <a:p>
            <a:r>
              <a:rPr lang="tr-TR" sz="2400" dirty="0">
                <a:latin typeface="Calibri" panose="020F0502020204030204" pitchFamily="34" charset="0"/>
              </a:rPr>
              <a:t>Daha hacimli ve çiğneme süresini uzattıkları için daha az yiyecek tüketimine ve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daha uzun süre açlık hissi duyulmamasına neden olarak, ağırlık kontrolüne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yardımcı olmak</a:t>
            </a:r>
          </a:p>
          <a:p>
            <a:r>
              <a:rPr lang="tr-TR" sz="2400" dirty="0">
                <a:latin typeface="Calibri" panose="020F0502020204030204" pitchFamily="34" charset="0"/>
              </a:rPr>
              <a:t>LDL düzeyini azaltarak kan </a:t>
            </a:r>
            <a:r>
              <a:rPr lang="tr-TR" sz="2400" dirty="0" err="1">
                <a:latin typeface="Calibri" panose="020F0502020204030204" pitchFamily="34" charset="0"/>
              </a:rPr>
              <a:t>kolestrol</a:t>
            </a:r>
            <a:r>
              <a:rPr lang="tr-TR" sz="2400" dirty="0">
                <a:latin typeface="Calibri" panose="020F0502020204030204" pitchFamily="34" charset="0"/>
              </a:rPr>
              <a:t> düzeyini azaltmak</a:t>
            </a:r>
          </a:p>
          <a:p>
            <a:r>
              <a:rPr lang="tr-TR" sz="2400" dirty="0">
                <a:latin typeface="Calibri" panose="020F0502020204030204" pitchFamily="34" charset="0"/>
              </a:rPr>
              <a:t>Glikoz emilimini geciktirerek glikozun kan dolaşımına daha düzenli girişini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sağlayarak, şeker hastalarında kan glikoz düzeyinin düşük düzeylerde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sürdürülmesine yardımcı olmaktır.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69963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proteinler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6835" y="2121408"/>
            <a:ext cx="10611413" cy="4050792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Calibri" panose="020F0502020204030204" pitchFamily="34" charset="0"/>
              </a:rPr>
              <a:t>Proteinler kas ve diğer yumuşak dokular ile enzimlerin temel yapı taşlarıdır.</a:t>
            </a:r>
          </a:p>
          <a:p>
            <a:r>
              <a:rPr lang="tr-TR" sz="2400" dirty="0">
                <a:latin typeface="Calibri" panose="020F0502020204030204" pitchFamily="34" charset="0"/>
              </a:rPr>
              <a:t>Proteinlerin vücuttaki temel görevleri kısaca; büyüme ve gelişme, doku yapımı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ve onarımı, kan proteini olan hemoglobin ile vücut çalışmasında görev alan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enzimler ve hormonların yapımı olarak özetlenebilir.</a:t>
            </a:r>
          </a:p>
          <a:p>
            <a:r>
              <a:rPr lang="tr-TR" sz="2400" dirty="0">
                <a:latin typeface="Calibri" panose="020F0502020204030204" pitchFamily="34" charset="0"/>
              </a:rPr>
              <a:t>Fazla alınan protein vücutta protein deposu olmadığı için yağ olarak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depolanmaktadır.</a:t>
            </a:r>
          </a:p>
          <a:p>
            <a:r>
              <a:rPr lang="tr-TR" sz="2400" dirty="0">
                <a:latin typeface="Calibri" panose="020F0502020204030204" pitchFamily="34" charset="0"/>
              </a:rPr>
              <a:t>Fazla protein tüketimi; </a:t>
            </a:r>
            <a:r>
              <a:rPr lang="tr-TR" sz="2400" dirty="0" err="1">
                <a:latin typeface="Calibri" panose="020F0502020204030204" pitchFamily="34" charset="0"/>
              </a:rPr>
              <a:t>dehidrasyon</a:t>
            </a:r>
            <a:r>
              <a:rPr lang="tr-TR" sz="2400" dirty="0">
                <a:latin typeface="Calibri" panose="020F0502020204030204" pitchFamily="34" charset="0"/>
              </a:rPr>
              <a:t>, böbrek ve karaciğere yük, idrarla kalsiyum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atımında artış, eklemlerde gut hastalığına benzer belirtilere neden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olabilmektedir.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85478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9843" y="0"/>
            <a:ext cx="10058400" cy="1609344"/>
          </a:xfrm>
        </p:spPr>
        <p:txBody>
          <a:bodyPr/>
          <a:lstStyle/>
          <a:p>
            <a:r>
              <a:rPr lang="tr-TR" dirty="0"/>
              <a:t>Beslenme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9843" y="1762672"/>
            <a:ext cx="10558405" cy="44260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  Beslenme; vücudun çalışması için gerekli olan besin öğelerinin besinlerle vücuda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alınması, sindirimi, emilimi ve </a:t>
            </a:r>
            <a:r>
              <a:rPr lang="tr-TR" sz="2400" dirty="0" err="1">
                <a:latin typeface="Calibri" panose="020F0502020204030204" pitchFamily="34" charset="0"/>
              </a:rPr>
              <a:t>metabolize</a:t>
            </a:r>
            <a:r>
              <a:rPr lang="tr-TR" sz="2400" dirty="0">
                <a:latin typeface="Calibri" panose="020F0502020204030204" pitchFamily="34" charset="0"/>
              </a:rPr>
              <a:t> olmasıdır.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tr-TR" sz="2400" dirty="0">
                <a:solidFill>
                  <a:schemeClr val="accent1"/>
                </a:solidFill>
                <a:latin typeface="Calibri" panose="020F0502020204030204" pitchFamily="34" charset="0"/>
              </a:rPr>
              <a:t>Yeterli ve dengeli beslenme; </a:t>
            </a:r>
            <a:r>
              <a:rPr lang="tr-TR" sz="2400" dirty="0">
                <a:latin typeface="Calibri" panose="020F0502020204030204" pitchFamily="34" charset="0"/>
              </a:rPr>
              <a:t>besinlerin vücudun gereksinimi kadar enerji, protein,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karbonhidrat, vitamin ve mineralleri sağlayacak miktarda alınmasıdır.</a:t>
            </a:r>
          </a:p>
          <a:p>
            <a:pPr marL="0" indent="0">
              <a:buNone/>
            </a:pPr>
            <a:endParaRPr lang="tr-T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Besinler; 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1) Et, yumurta ve </a:t>
            </a:r>
            <a:r>
              <a:rPr lang="tr-TR" sz="2400" dirty="0" err="1">
                <a:latin typeface="Calibri" panose="020F0502020204030204" pitchFamily="34" charset="0"/>
              </a:rPr>
              <a:t>kurubaklagiller</a:t>
            </a:r>
            <a:endParaRPr lang="tr-T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2) Süt, yoğurt, peynir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3) Sebze ve meyveler 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4) Ekmek ve tahıllar            →    olmak üzere 4 ana gruba ayrılmaktadır.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116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2283" y="511137"/>
            <a:ext cx="10058400" cy="1026116"/>
          </a:xfrm>
        </p:spPr>
        <p:txBody>
          <a:bodyPr/>
          <a:lstStyle/>
          <a:p>
            <a:r>
              <a:rPr lang="tr-TR" dirty="0"/>
              <a:t>Serbest radikaller !!!!!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2283" y="2121408"/>
            <a:ext cx="10455965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  Serbest radikaller en dış </a:t>
            </a:r>
            <a:r>
              <a:rPr lang="tr-TR" sz="2400" dirty="0" err="1">
                <a:latin typeface="Calibri" panose="020F0502020204030204" pitchFamily="34" charset="0"/>
              </a:rPr>
              <a:t>orbitallerinde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çiftlenmemiş</a:t>
            </a:r>
            <a:r>
              <a:rPr lang="tr-TR" sz="2400" dirty="0">
                <a:latin typeface="Calibri" panose="020F0502020204030204" pitchFamily="34" charset="0"/>
              </a:rPr>
              <a:t> elektron bulunan bu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nedenle son derece aktif </a:t>
            </a:r>
            <a:r>
              <a:rPr lang="tr-TR" sz="2400" dirty="0" err="1">
                <a:latin typeface="Calibri" panose="020F0502020204030204" pitchFamily="34" charset="0"/>
              </a:rPr>
              <a:t>moleküllerdir.Diğer</a:t>
            </a:r>
            <a:r>
              <a:rPr lang="tr-TR" sz="2400" dirty="0">
                <a:latin typeface="Calibri" panose="020F0502020204030204" pitchFamily="34" charset="0"/>
              </a:rPr>
              <a:t> moleküllerle hızla reaksiyona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girerek onların yapısını değiştirmeye </a:t>
            </a:r>
            <a:r>
              <a:rPr lang="tr-TR" sz="2400" dirty="0" err="1">
                <a:latin typeface="Calibri" panose="020F0502020204030204" pitchFamily="34" charset="0"/>
              </a:rPr>
              <a:t>eğilimlidirler.Çeşitli</a:t>
            </a:r>
            <a:r>
              <a:rPr lang="tr-TR" sz="2400" dirty="0">
                <a:latin typeface="Calibri" panose="020F0502020204030204" pitchFamily="34" charset="0"/>
              </a:rPr>
              <a:t> düzeylerde doku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hasarlarına neden olmakta </a:t>
            </a:r>
            <a:r>
              <a:rPr lang="tr-TR" sz="2400" dirty="0" err="1">
                <a:latin typeface="Calibri" panose="020F0502020204030204" pitchFamily="34" charset="0"/>
              </a:rPr>
              <a:t>böylece;kanser,ateroskleroz,midenin</a:t>
            </a:r>
            <a:r>
              <a:rPr lang="tr-TR" sz="2400" dirty="0">
                <a:latin typeface="Calibri" panose="020F0502020204030204" pitchFamily="34" charset="0"/>
              </a:rPr>
              <a:t> stres ülserleri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gibi hastalıkların </a:t>
            </a:r>
            <a:r>
              <a:rPr lang="tr-TR" sz="2400" dirty="0" err="1">
                <a:latin typeface="Calibri" panose="020F0502020204030204" pitchFamily="34" charset="0"/>
              </a:rPr>
              <a:t>etiyopatolojisinde</a:t>
            </a:r>
            <a:r>
              <a:rPr lang="tr-TR" sz="2400" dirty="0">
                <a:latin typeface="Calibri" panose="020F0502020204030204" pitchFamily="34" charset="0"/>
              </a:rPr>
              <a:t> rol </a:t>
            </a:r>
            <a:r>
              <a:rPr lang="tr-TR" sz="2400" dirty="0" err="1">
                <a:latin typeface="Calibri" panose="020F0502020204030204" pitchFamily="34" charset="0"/>
              </a:rPr>
              <a:t>oynamaktadırlar.Bazı</a:t>
            </a:r>
            <a:r>
              <a:rPr lang="tr-TR" sz="2400" dirty="0">
                <a:latin typeface="Calibri" panose="020F0502020204030204" pitchFamily="34" charset="0"/>
              </a:rPr>
              <a:t> sebze ve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meyvelerdeki </a:t>
            </a:r>
            <a:r>
              <a:rPr lang="tr-TR" sz="2400" dirty="0" err="1">
                <a:latin typeface="Calibri" panose="020F0502020204030204" pitchFamily="34" charset="0"/>
              </a:rPr>
              <a:t>fitokimyasallar</a:t>
            </a:r>
            <a:r>
              <a:rPr lang="tr-TR" sz="2400" dirty="0">
                <a:latin typeface="Calibri" panose="020F0502020204030204" pitchFamily="34" charset="0"/>
              </a:rPr>
              <a:t> serbest radikallerin </a:t>
            </a:r>
            <a:r>
              <a:rPr lang="tr-TR" sz="2400" dirty="0" err="1">
                <a:latin typeface="Calibri" panose="020F0502020204030204" pitchFamily="34" charset="0"/>
              </a:rPr>
              <a:t>inhibe</a:t>
            </a:r>
            <a:r>
              <a:rPr lang="tr-TR" sz="2400" dirty="0">
                <a:latin typeface="Calibri" panose="020F0502020204030204" pitchFamily="34" charset="0"/>
              </a:rPr>
              <a:t> edilmesinde rol oynar.</a:t>
            </a:r>
          </a:p>
        </p:txBody>
      </p:sp>
    </p:spTree>
    <p:extLst>
      <p:ext uri="{BB962C8B-B14F-4D97-AF65-F5344CB8AC3E}">
        <p14:creationId xmlns:p14="http://schemas.microsoft.com/office/powerpoint/2010/main" xmlns="" val="2469485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4707833"/>
              </p:ext>
            </p:extLst>
          </p:nvPr>
        </p:nvGraphicFramePr>
        <p:xfrm>
          <a:off x="857940" y="238540"/>
          <a:ext cx="10058400" cy="626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103">
                  <a:extLst>
                    <a:ext uri="{9D8B030D-6E8A-4147-A177-3AD203B41FA5}">
                      <a16:colId xmlns:a16="http://schemas.microsoft.com/office/drawing/2014/main" xmlns="" val="4145503826"/>
                    </a:ext>
                  </a:extLst>
                </a:gridCol>
                <a:gridCol w="3034748">
                  <a:extLst>
                    <a:ext uri="{9D8B030D-6E8A-4147-A177-3AD203B41FA5}">
                      <a16:colId xmlns:a16="http://schemas.microsoft.com/office/drawing/2014/main" xmlns="" val="2659356539"/>
                    </a:ext>
                  </a:extLst>
                </a:gridCol>
                <a:gridCol w="4568549">
                  <a:extLst>
                    <a:ext uri="{9D8B030D-6E8A-4147-A177-3AD203B41FA5}">
                      <a16:colId xmlns:a16="http://schemas.microsoft.com/office/drawing/2014/main" xmlns="" val="1616956946"/>
                    </a:ext>
                  </a:extLst>
                </a:gridCol>
              </a:tblGrid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RENK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FİTOKİMYASALLAR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MEYVE-SEBZE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1990381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KIRMIZI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Likopen</a:t>
                      </a:r>
                      <a:r>
                        <a:rPr lang="tr-TR" sz="2400" b="1" baseline="0" dirty="0">
                          <a:latin typeface="Calibri" panose="020F0502020204030204" pitchFamily="34" charset="0"/>
                        </a:rPr>
                        <a:t> 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Domates ve 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ürünleri,pembe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greyfurt,karpuz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0407455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KIRMIZI</a:t>
                      </a:r>
                      <a:r>
                        <a:rPr lang="tr-TR" sz="2400" b="1" baseline="0" dirty="0">
                          <a:latin typeface="Calibri" panose="020F0502020204030204" pitchFamily="34" charset="0"/>
                        </a:rPr>
                        <a:t> ve MOR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Antosiyanin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Polifenoller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Ahududu,dut,üzüm,erik,kırmızı</a:t>
                      </a:r>
                      <a:r>
                        <a:rPr lang="tr-TR" sz="2400" b="1" baseline="0" dirty="0">
                          <a:latin typeface="Calibri" panose="020F0502020204030204" pitchFamily="34" charset="0"/>
                        </a:rPr>
                        <a:t> şarap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6579024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TURUNCU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latin typeface="Calibri" panose="020F0502020204030204" pitchFamily="34" charset="0"/>
                        </a:rPr>
                        <a:t>α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ve </a:t>
                      </a:r>
                      <a:r>
                        <a:rPr lang="el-GR" sz="2400" b="1" dirty="0">
                          <a:latin typeface="Calibri" panose="020F0502020204030204" pitchFamily="34" charset="0"/>
                        </a:rPr>
                        <a:t>β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karoten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Havuç,mango,kabak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6501687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TURUNCU ve 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latin typeface="Calibri" panose="020F0502020204030204" pitchFamily="34" charset="0"/>
                        </a:rPr>
                        <a:t>Β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kriptoksantin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Flavonoidler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Kavun,şeftali,portakal,papaya,nektarin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1351521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SARI ve YEŞİL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Lutein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Zeoksantin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Ispanak,avakado,frenk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soğanı,şalgam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yaprakları,karalahana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692020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YEŞİL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Sülfaranlar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İndoller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Brokoli,karnabahar,beyaz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lahana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0211297"/>
                  </a:ext>
                </a:extLst>
              </a:tr>
              <a:tr h="481896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Calibri" panose="020F0502020204030204" pitchFamily="34" charset="0"/>
                        </a:rPr>
                        <a:t>BEYAZ ve YEŞİL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Alilsülfit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Sarımsak,pırasa,frenk</a:t>
                      </a:r>
                      <a:r>
                        <a:rPr lang="tr-TR" sz="2400" b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1" dirty="0" err="1">
                          <a:latin typeface="Calibri" panose="020F0502020204030204" pitchFamily="34" charset="0"/>
                        </a:rPr>
                        <a:t>soğanı,soğan</a:t>
                      </a:r>
                      <a:endParaRPr lang="tr-TR" sz="2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626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286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9844" y="206204"/>
            <a:ext cx="10058400" cy="1609344"/>
          </a:xfrm>
        </p:spPr>
        <p:txBody>
          <a:bodyPr/>
          <a:lstStyle/>
          <a:p>
            <a:r>
              <a:rPr lang="tr-TR" dirty="0"/>
              <a:t>Vitaminler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9842" y="1815548"/>
            <a:ext cx="10558405" cy="422744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alibri" panose="020F0502020204030204" pitchFamily="34" charset="0"/>
              </a:rPr>
              <a:t>Vitaminler vücutta biyokimyasal reaksiyonları düzenleyen </a:t>
            </a:r>
            <a:r>
              <a:rPr lang="tr-TR" sz="2400" dirty="0" err="1">
                <a:latin typeface="Calibri" panose="020F0502020204030204" pitchFamily="34" charset="0"/>
              </a:rPr>
              <a:t>metabolik</a:t>
            </a:r>
            <a:r>
              <a:rPr lang="tr-TR" sz="2400" dirty="0">
                <a:latin typeface="Calibri" panose="020F0502020204030204" pitchFamily="34" charset="0"/>
              </a:rPr>
              <a:t> katalizörlerdir.</a:t>
            </a:r>
          </a:p>
          <a:p>
            <a:pPr marL="0" indent="0">
              <a:buNone/>
            </a:pPr>
            <a:endParaRPr lang="tr-TR" sz="2400" dirty="0">
              <a:latin typeface="Calibri" panose="020F0502020204030204" pitchFamily="34" charset="0"/>
            </a:endParaRPr>
          </a:p>
          <a:p>
            <a:r>
              <a:rPr lang="tr-TR" sz="2400" dirty="0">
                <a:latin typeface="Calibri" panose="020F0502020204030204" pitchFamily="34" charset="0"/>
              </a:rPr>
              <a:t>Vitaminler vücutta gerçekleşen tüm işlemlerde anahtar rolü oynayan , fakat tek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başına çalışamayan, gerçekten birer takım oyuncusudur. </a:t>
            </a:r>
          </a:p>
          <a:p>
            <a:pPr marL="0" indent="0">
              <a:buNone/>
            </a:pPr>
            <a:endParaRPr lang="tr-TR" sz="2400" dirty="0">
              <a:latin typeface="Calibri" panose="020F0502020204030204" pitchFamily="34" charset="0"/>
            </a:endParaRPr>
          </a:p>
          <a:p>
            <a:r>
              <a:rPr lang="tr-TR" sz="2400" dirty="0">
                <a:latin typeface="Calibri" panose="020F0502020204030204" pitchFamily="34" charset="0"/>
              </a:rPr>
              <a:t>Vitaminler karbonhidrat protein ve yağdan enerji üretimi, protein sentezi özetle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vücut fonksiyonlarının normal olarak sürdürülmesinden sorumludur. </a:t>
            </a:r>
          </a:p>
          <a:p>
            <a:endParaRPr lang="tr-T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862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1634" y="503584"/>
            <a:ext cx="10293361" cy="5645426"/>
          </a:xfrm>
        </p:spPr>
        <p:txBody>
          <a:bodyPr>
            <a:normAutofit/>
          </a:bodyPr>
          <a:lstStyle/>
          <a:p>
            <a:endParaRPr lang="tr-TR" sz="2400" dirty="0">
              <a:latin typeface="Calibri" panose="020F0502020204030204" pitchFamily="34" charset="0"/>
            </a:endParaRPr>
          </a:p>
          <a:p>
            <a:r>
              <a:rPr lang="tr-TR" sz="2400" dirty="0">
                <a:latin typeface="Calibri" panose="020F0502020204030204" pitchFamily="34" charset="0"/>
              </a:rPr>
              <a:t>Vücutta yapılamadığı için diyetle alınmaları zorunludur. Her biri özel görevleri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olan 13 vitamin bulunmaktadır. Örneğin : B1 vitamini ( </a:t>
            </a:r>
            <a:r>
              <a:rPr lang="tr-TR" sz="2400" dirty="0" err="1">
                <a:latin typeface="Calibri" panose="020F0502020204030204" pitchFamily="34" charset="0"/>
              </a:rPr>
              <a:t>tiamin</a:t>
            </a:r>
            <a:r>
              <a:rPr lang="tr-TR" sz="2400" dirty="0">
                <a:latin typeface="Calibri" panose="020F0502020204030204" pitchFamily="34" charset="0"/>
              </a:rPr>
              <a:t> ) glikozun enerjiye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çevrilmesinde yardımcı iken, D vitamini kalsiyum kullanımını kontrol etmekte, A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vitamini karanlıkta görmeyi sağlamaktadır.</a:t>
            </a:r>
          </a:p>
          <a:p>
            <a:pPr marL="0" indent="0">
              <a:buNone/>
            </a:pPr>
            <a:endParaRPr lang="tr-TR" sz="2400" dirty="0">
              <a:latin typeface="Calibri" panose="020F0502020204030204" pitchFamily="34" charset="0"/>
            </a:endParaRPr>
          </a:p>
          <a:p>
            <a:r>
              <a:rPr lang="tr-TR" sz="2400" dirty="0">
                <a:latin typeface="Calibri" panose="020F0502020204030204" pitchFamily="34" charset="0"/>
              </a:rPr>
              <a:t> Yeterli vitamin tüketimi optimal sağlık için gerekli iken fazla tüketimi iddia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edilenin tersine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Performasta</a:t>
            </a:r>
            <a:r>
              <a:rPr lang="tr-TR" sz="2400" dirty="0">
                <a:latin typeface="Calibri" panose="020F0502020204030204" pitchFamily="34" charset="0"/>
              </a:rPr>
              <a:t> artış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latin typeface="Calibri" panose="020F0502020204030204" pitchFamily="34" charset="0"/>
              </a:rPr>
              <a:t> Kuvvet ve dayanıklılıkta artış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latin typeface="Calibri" panose="020F0502020204030204" pitchFamily="34" charset="0"/>
              </a:rPr>
              <a:t> Enerji sağlamada etkili olmamaktadır.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428439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1878" y="484632"/>
            <a:ext cx="10346370" cy="920098"/>
          </a:xfrm>
        </p:spPr>
        <p:txBody>
          <a:bodyPr/>
          <a:lstStyle/>
          <a:p>
            <a:r>
              <a:rPr lang="tr-TR" dirty="0"/>
              <a:t>SUYUN VÜCUTTAKİ GÖREVLERİ NELERDİR?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0087" y="2121408"/>
            <a:ext cx="10959548" cy="40507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Tükürük ve mide sıvısı içerisinde yiyeceklerin sindirimi sağlar.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Vücut sıvıları ile eklemlerin kayganlığını </a:t>
            </a:r>
            <a:r>
              <a:rPr lang="tr-TR" sz="2400" dirty="0" err="1">
                <a:latin typeface="Calibri" panose="020F0502020204030204" pitchFamily="34" charset="0"/>
              </a:rPr>
              <a:t>sağlar,organ</a:t>
            </a:r>
            <a:r>
              <a:rPr lang="tr-TR" sz="2400" dirty="0">
                <a:latin typeface="Calibri" panose="020F0502020204030204" pitchFamily="34" charset="0"/>
              </a:rPr>
              <a:t> ve dokular için yastık görevi görür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Kan yoluyla besin öğeleri ve hormonların taşınmasını </a:t>
            </a:r>
            <a:r>
              <a:rPr lang="tr-TR" sz="2400" dirty="0" err="1">
                <a:latin typeface="Calibri" panose="020F0502020204030204" pitchFamily="34" charset="0"/>
              </a:rPr>
              <a:t>sağlar.Çalışan</a:t>
            </a:r>
            <a:r>
              <a:rPr lang="tr-TR" sz="2400" dirty="0">
                <a:latin typeface="Calibri" panose="020F0502020204030204" pitchFamily="34" charset="0"/>
              </a:rPr>
              <a:t> kaslara oksijen</a:t>
            </a:r>
          </a:p>
          <a:p>
            <a:pPr marL="0" indent="0">
              <a:buNone/>
            </a:pPr>
            <a:r>
              <a:rPr lang="tr-TR" sz="2400" dirty="0" err="1">
                <a:latin typeface="Calibri" panose="020F0502020204030204" pitchFamily="34" charset="0"/>
              </a:rPr>
              <a:t>taşır,karbondioksit,amonyak</a:t>
            </a:r>
            <a:r>
              <a:rPr lang="tr-TR" sz="2400" dirty="0">
                <a:latin typeface="Calibri" panose="020F0502020204030204" pitchFamily="34" charset="0"/>
              </a:rPr>
              <a:t> ve laktik asit gibi atık maddeleri uzaklaştırır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İdrarla vücuttan atık ürünleri </a:t>
            </a:r>
            <a:r>
              <a:rPr lang="tr-TR" sz="2400" dirty="0" err="1">
                <a:latin typeface="Calibri" panose="020F0502020204030204" pitchFamily="34" charset="0"/>
              </a:rPr>
              <a:t>uzaklaştırır.Egzersiz</a:t>
            </a:r>
            <a:r>
              <a:rPr lang="tr-TR" sz="2400" dirty="0">
                <a:latin typeface="Calibri" panose="020F0502020204030204" pitchFamily="34" charset="0"/>
              </a:rPr>
              <a:t> atık ürün oluşumunu artırmaktadır.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(koyu idrar çok miktarda atık ürün içermektedir.)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Calibri" panose="020F0502020204030204" pitchFamily="34" charset="0"/>
              </a:rPr>
              <a:t>Terleme ile egzersiz sırasında oluşan vücut ısısını uzaklaştırır.</a:t>
            </a:r>
          </a:p>
        </p:txBody>
      </p:sp>
    </p:spTree>
    <p:extLst>
      <p:ext uri="{BB962C8B-B14F-4D97-AF65-F5344CB8AC3E}">
        <p14:creationId xmlns:p14="http://schemas.microsoft.com/office/powerpoint/2010/main" xmlns="" val="3718803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5291" y="0"/>
            <a:ext cx="10058400" cy="1609344"/>
          </a:xfrm>
        </p:spPr>
        <p:txBody>
          <a:bodyPr>
            <a:normAutofit/>
          </a:bodyPr>
          <a:lstStyle/>
          <a:p>
            <a:r>
              <a:rPr lang="tr-TR" sz="4000" dirty="0"/>
              <a:t>SAĞLIK BESLENME İLE İLGİLİ ÖNERİLER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2525" y="1609344"/>
            <a:ext cx="10058400" cy="48094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Enerji alımı ile harcaması </a:t>
            </a:r>
            <a:r>
              <a:rPr lang="tr-TR" sz="2400" dirty="0" err="1">
                <a:latin typeface="Calibri" panose="020F0502020204030204" pitchFamily="34" charset="0"/>
              </a:rPr>
              <a:t>arasımda</a:t>
            </a:r>
            <a:r>
              <a:rPr lang="tr-TR" sz="2400" dirty="0">
                <a:latin typeface="Calibri" panose="020F0502020204030204" pitchFamily="34" charset="0"/>
              </a:rPr>
              <a:t> denge sağlanarak vücut ağırlığı uygun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sınırlarda tutulmalıdır.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Diyetin yağ miktarı </a:t>
            </a:r>
            <a:r>
              <a:rPr lang="tr-TR" sz="2400" dirty="0" err="1">
                <a:latin typeface="Calibri" panose="020F0502020204030204" pitchFamily="34" charset="0"/>
              </a:rPr>
              <a:t>azaltılmalı,daha</a:t>
            </a:r>
            <a:r>
              <a:rPr lang="tr-TR" sz="2400" dirty="0">
                <a:latin typeface="Calibri" panose="020F0502020204030204" pitchFamily="34" charset="0"/>
              </a:rPr>
              <a:t> az doymuş yağ tüketilmelidir.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Diyetle alınan karbonhidratın büyük çoğunluğu kompleks karbonhidratlardan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sağlanmalıdır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Daha az kolesterol tüketilmelidir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Rafine şeker tüketimi↓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Tuz tüketimi↓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Daha çok posa tüketilmelidir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Diyetteki besinlerin çeşitliliği artırılmalıdır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5947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901148"/>
            <a:ext cx="10058400" cy="52710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Hiç veya az alkol tüketilmeli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A ve C vitamininden zengin sebze ve meyveler daha çok tüketilmeli (özellikle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kanserden korunmak için)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Tuzlanmış,tütsülenmiş,kömürde</a:t>
            </a:r>
            <a:r>
              <a:rPr lang="tr-TR" sz="2400" dirty="0">
                <a:latin typeface="Calibri" panose="020F0502020204030204" pitchFamily="34" charset="0"/>
              </a:rPr>
              <a:t> pişirilmiş besinlerden kaçınılmalıdır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Çay ve kahve alımı sınırlandırılmalıdır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Ca</a:t>
            </a:r>
            <a:r>
              <a:rPr lang="tr-TR" sz="2400" dirty="0">
                <a:latin typeface="Calibri" panose="020F0502020204030204" pitchFamily="34" charset="0"/>
              </a:rPr>
              <a:t> ‘dan zengin besinler yeterli tüketilmelidir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Besinlerle yeterli Fe alınmalıdır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Doğal besinler dışında bilinçsizce </a:t>
            </a:r>
            <a:r>
              <a:rPr lang="tr-TR" sz="2400" dirty="0" err="1">
                <a:latin typeface="Calibri" panose="020F0502020204030204" pitchFamily="34" charset="0"/>
              </a:rPr>
              <a:t>suppleman</a:t>
            </a:r>
            <a:r>
              <a:rPr lang="tr-TR" sz="2400" dirty="0">
                <a:latin typeface="Calibri" panose="020F0502020204030204" pitchFamily="34" charset="0"/>
              </a:rPr>
              <a:t> kullanmamaya özen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gösterilmelidir.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2014347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1-Hacettepe Üniversitesi Diyet El Kitabı.</a:t>
            </a:r>
          </a:p>
          <a:p>
            <a:r>
              <a:rPr lang="tr-TR" dirty="0" smtClean="0"/>
              <a:t>2-Hacettepe Üniversitesi Egzersiz ve Spor Yapanlar </a:t>
            </a:r>
            <a:r>
              <a:rPr lang="tr-TR" smtClean="0"/>
              <a:t>İçin Beslenme.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4073" y="5070764"/>
            <a:ext cx="4932218" cy="155863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latin typeface="Calibri" panose="020F0502020204030204" pitchFamily="34" charset="0"/>
              </a:rPr>
              <a:t>ATATÜRK DEVLET HASTANESİ</a:t>
            </a:r>
          </a:p>
          <a:p>
            <a:pPr marL="0" indent="0">
              <a:buNone/>
            </a:pPr>
            <a:r>
              <a:rPr lang="tr-TR" sz="2400" b="1" dirty="0">
                <a:latin typeface="Calibri" panose="020F0502020204030204" pitchFamily="34" charset="0"/>
              </a:rPr>
              <a:t>Diyetisyen</a:t>
            </a:r>
          </a:p>
          <a:p>
            <a:pPr marL="0" indent="0">
              <a:buNone/>
            </a:pPr>
            <a:r>
              <a:rPr lang="tr-TR" sz="2400" b="1" dirty="0">
                <a:latin typeface="Calibri" panose="020F0502020204030204" pitchFamily="34" charset="0"/>
              </a:rPr>
              <a:t>Bahar AŞICI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549" y="0"/>
            <a:ext cx="3244451" cy="2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33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7406" y="743091"/>
            <a:ext cx="10071651" cy="5377070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Calibri" panose="020F0502020204030204" pitchFamily="34" charset="0"/>
              </a:rPr>
              <a:t>Her grubun içerdiği besin öğelerinin miktarı farklıdır.</a:t>
            </a:r>
          </a:p>
          <a:p>
            <a:r>
              <a:rPr lang="tr-TR" sz="2400" dirty="0">
                <a:latin typeface="Calibri" panose="020F0502020204030204" pitchFamily="34" charset="0"/>
              </a:rPr>
              <a:t>Yeterli ve dengeli beslenebilmek için her gruptan belirli miktarlarda </a:t>
            </a:r>
            <a:r>
              <a:rPr lang="tr-TR" sz="2400" dirty="0" err="1">
                <a:latin typeface="Calibri" panose="020F0502020204030204" pitchFamily="34" charset="0"/>
              </a:rPr>
              <a:t>tüketimesi</a:t>
            </a:r>
            <a:r>
              <a:rPr lang="tr-TR" sz="2400" dirty="0">
                <a:latin typeface="Calibri" panose="020F0502020204030204" pitchFamily="34" charset="0"/>
              </a:rPr>
              <a:t> gerekmektedir.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070855"/>
              </p:ext>
            </p:extLst>
          </p:nvPr>
        </p:nvGraphicFramePr>
        <p:xfrm>
          <a:off x="278296" y="2371452"/>
          <a:ext cx="11661906" cy="32726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8393">
                  <a:extLst>
                    <a:ext uri="{9D8B030D-6E8A-4147-A177-3AD203B41FA5}">
                      <a16:colId xmlns:a16="http://schemas.microsoft.com/office/drawing/2014/main" xmlns="" val="339440235"/>
                    </a:ext>
                  </a:extLst>
                </a:gridCol>
                <a:gridCol w="1838427">
                  <a:extLst>
                    <a:ext uri="{9D8B030D-6E8A-4147-A177-3AD203B41FA5}">
                      <a16:colId xmlns:a16="http://schemas.microsoft.com/office/drawing/2014/main" xmlns="" val="3437781801"/>
                    </a:ext>
                  </a:extLst>
                </a:gridCol>
                <a:gridCol w="2011614">
                  <a:extLst>
                    <a:ext uri="{9D8B030D-6E8A-4147-A177-3AD203B41FA5}">
                      <a16:colId xmlns:a16="http://schemas.microsoft.com/office/drawing/2014/main" xmlns="" val="4096663914"/>
                    </a:ext>
                  </a:extLst>
                </a:gridCol>
                <a:gridCol w="2051577">
                  <a:extLst>
                    <a:ext uri="{9D8B030D-6E8A-4147-A177-3AD203B41FA5}">
                      <a16:colId xmlns:a16="http://schemas.microsoft.com/office/drawing/2014/main" xmlns="" val="3480036419"/>
                    </a:ext>
                  </a:extLst>
                </a:gridCol>
                <a:gridCol w="2091544">
                  <a:extLst>
                    <a:ext uri="{9D8B030D-6E8A-4147-A177-3AD203B41FA5}">
                      <a16:colId xmlns:a16="http://schemas.microsoft.com/office/drawing/2014/main" xmlns="" val="360776231"/>
                    </a:ext>
                  </a:extLst>
                </a:gridCol>
                <a:gridCol w="1790351">
                  <a:extLst>
                    <a:ext uri="{9D8B030D-6E8A-4147-A177-3AD203B41FA5}">
                      <a16:colId xmlns:a16="http://schemas.microsoft.com/office/drawing/2014/main" xmlns="" val="2454464157"/>
                    </a:ext>
                  </a:extLst>
                </a:gridCol>
              </a:tblGrid>
              <a:tr h="742809">
                <a:tc>
                  <a:txBody>
                    <a:bodyPr/>
                    <a:lstStyle/>
                    <a:p>
                      <a:r>
                        <a:rPr lang="tr-TR" dirty="0">
                          <a:latin typeface="Calibri" panose="020F0502020204030204" pitchFamily="34" charset="0"/>
                        </a:rPr>
                        <a:t>↑</a:t>
                      </a:r>
                      <a:r>
                        <a:rPr lang="tr-TR" baseline="0" dirty="0">
                          <a:latin typeface="Calibri" panose="020F0502020204030204" pitchFamily="34" charset="0"/>
                        </a:rPr>
                        <a:t> YAĞ TÜKETİMİ </a:t>
                      </a:r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dirty="0">
                          <a:latin typeface="Calibri" panose="020F0502020204030204" pitchFamily="34" charset="0"/>
                        </a:rPr>
                        <a:t>↑ TUZ</a:t>
                      </a:r>
                      <a:r>
                        <a:rPr lang="tr-TR" baseline="0" dirty="0">
                          <a:latin typeface="Calibri" panose="020F0502020204030204" pitchFamily="34" charset="0"/>
                        </a:rPr>
                        <a:t> TÜKETİMİ</a:t>
                      </a:r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alibri" panose="020F0502020204030204" pitchFamily="34" charset="0"/>
                        </a:rPr>
                        <a:t>↓ POSA</a:t>
                      </a:r>
                      <a:r>
                        <a:rPr lang="tr-TR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dirty="0">
                          <a:latin typeface="Calibri" panose="020F0502020204030204" pitchFamily="34" charset="0"/>
                        </a:rPr>
                        <a:t>TÜKETİMİ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alibri" panose="020F0502020204030204" pitchFamily="34" charset="0"/>
                        </a:rPr>
                        <a:t>↑ ŞEKER</a:t>
                      </a:r>
                      <a:r>
                        <a:rPr lang="tr-TR" baseline="0" dirty="0">
                          <a:latin typeface="Calibri" panose="020F0502020204030204" pitchFamily="34" charset="0"/>
                        </a:rPr>
                        <a:t> TÜKETİMİ </a:t>
                      </a:r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alibri" panose="020F0502020204030204" pitchFamily="34" charset="0"/>
                        </a:rPr>
                        <a:t>↑ ALKOL TÜKETİMİ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alibri" panose="020F0502020204030204" pitchFamily="34" charset="0"/>
                        </a:rPr>
                        <a:t>TOPLAM ENERJİ TÜKETİMİNDE</a:t>
                      </a:r>
                      <a:r>
                        <a:rPr lang="tr-TR" baseline="0" dirty="0">
                          <a:latin typeface="Calibri" panose="020F0502020204030204" pitchFamily="34" charset="0"/>
                        </a:rPr>
                        <a:t> ↑</a:t>
                      </a:r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172800"/>
                  </a:ext>
                </a:extLst>
              </a:tr>
              <a:tr h="2518967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Hormona</a:t>
                      </a:r>
                      <a:endParaRPr lang="tr-TR" sz="2000" b="1" baseline="0" dirty="0">
                        <a:latin typeface="Calibri" panose="020F050202020403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bağlı kanserler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Şişmanlık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 ( </a:t>
                      </a:r>
                      <a:r>
                        <a:rPr lang="tr-TR" sz="2000" b="1" baseline="0" dirty="0" err="1">
                          <a:latin typeface="Calibri" panose="020F0502020204030204" pitchFamily="34" charset="0"/>
                        </a:rPr>
                        <a:t>obezite</a:t>
                      </a: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Kalp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hastalıkları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Diyabet </a:t>
                      </a:r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Yüksek kan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basıncı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Kalp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hastalıkları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 err="1">
                          <a:latin typeface="Calibri" panose="020F0502020204030204" pitchFamily="34" charset="0"/>
                        </a:rPr>
                        <a:t>Konstipasyon</a:t>
                      </a:r>
                      <a:endParaRPr lang="tr-TR" sz="2000" b="1" dirty="0">
                        <a:latin typeface="Calibri" panose="020F050202020403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 err="1">
                          <a:latin typeface="Calibri" panose="020F0502020204030204" pitchFamily="34" charset="0"/>
                        </a:rPr>
                        <a:t>Divertikül</a:t>
                      </a:r>
                      <a:endParaRPr lang="tr-TR" sz="2000" b="1" dirty="0">
                        <a:latin typeface="Calibri" panose="020F050202020403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hastalıkları</a:t>
                      </a: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 err="1">
                          <a:latin typeface="Calibri" panose="020F0502020204030204" pitchFamily="34" charset="0"/>
                        </a:rPr>
                        <a:t>Hemoroid</a:t>
                      </a: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Safra kesesi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taşları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Kolon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kanserleri</a:t>
                      </a:r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Diş çürüklüğü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KC</a:t>
                      </a: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b="1" dirty="0">
                          <a:latin typeface="Calibri" panose="020F0502020204030204" pitchFamily="34" charset="0"/>
                        </a:rPr>
                        <a:t>sirozu</a:t>
                      </a: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Yüksek kan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basıncı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Pankreas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hastalıkları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Nörolojik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r-TR" sz="2000" b="1" baseline="0" dirty="0">
                          <a:latin typeface="Calibri" panose="020F0502020204030204" pitchFamily="34" charset="0"/>
                        </a:rPr>
                        <a:t>hastalıklar </a:t>
                      </a:r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dirty="0">
                          <a:latin typeface="Calibri" panose="020F0502020204030204" pitchFamily="34" charset="0"/>
                        </a:rPr>
                        <a:t>Şişmanlık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r-TR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4723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333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Nasıl beslenelim?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3339" y="2067603"/>
            <a:ext cx="11118574" cy="45319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Alınan toplam enerji miktarının %45-60 </a:t>
            </a:r>
            <a:r>
              <a:rPr lang="tr-TR" sz="2400" dirty="0" err="1">
                <a:latin typeface="Calibri" panose="020F0502020204030204" pitchFamily="34" charset="0"/>
              </a:rPr>
              <a:t>nın</a:t>
            </a:r>
            <a:r>
              <a:rPr lang="tr-TR" sz="2400" dirty="0">
                <a:latin typeface="Calibri" panose="020F0502020204030204" pitchFamily="34" charset="0"/>
              </a:rPr>
              <a:t> karbonhidratlardan karşılanması,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normal bağırsak fonksiyonları için 25 gram posa tüketilmesi önerilmiştir.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Yağ tüketimi ise gereksinimler göz önünde bulundurularak, toplam enerji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alımının %20-35 ini karşılayacak şekilde alınmalıdır.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Doymuş ve trans yağların kan </a:t>
            </a:r>
            <a:r>
              <a:rPr lang="tr-TR" sz="2400" dirty="0" err="1">
                <a:latin typeface="Calibri" panose="020F0502020204030204" pitchFamily="34" charset="0"/>
              </a:rPr>
              <a:t>kolestrol</a:t>
            </a:r>
            <a:r>
              <a:rPr lang="tr-TR" sz="2400" dirty="0">
                <a:latin typeface="Calibri" panose="020F0502020204030204" pitchFamily="34" charset="0"/>
              </a:rPr>
              <a:t> düzeyini olumsuz yönde etkilediğine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dikkat çekilerek, yetişkinler için günde &gt; 250 mg omega-3 yağ </a:t>
            </a:r>
            <a:r>
              <a:rPr lang="tr-TR" sz="2400" dirty="0" err="1">
                <a:latin typeface="Calibri" panose="020F0502020204030204" pitchFamily="34" charset="0"/>
              </a:rPr>
              <a:t>asiti</a:t>
            </a:r>
            <a:r>
              <a:rPr lang="tr-TR" sz="2400" dirty="0">
                <a:latin typeface="Calibri" panose="020F0502020204030204" pitchFamily="34" charset="0"/>
              </a:rPr>
              <a:t> tüketiminin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kalp hastalıkları riskini azaltabileceği bildirilmiştir.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Calibri" panose="020F0502020204030204" pitchFamily="34" charset="0"/>
              </a:rPr>
              <a:t> Kadınlar için günde 2 litre, erkekler için günde 2,5 litre sıvı tüketilmesi önerilmiştir.</a:t>
            </a:r>
          </a:p>
        </p:txBody>
      </p:sp>
    </p:spTree>
    <p:extLst>
      <p:ext uri="{BB962C8B-B14F-4D97-AF65-F5344CB8AC3E}">
        <p14:creationId xmlns:p14="http://schemas.microsoft.com/office/powerpoint/2010/main" xmlns="" val="366905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xmlns="" val="3812661378"/>
              </p:ext>
            </p:extLst>
          </p:nvPr>
        </p:nvGraphicFramePr>
        <p:xfrm>
          <a:off x="0" y="119269"/>
          <a:ext cx="11701669" cy="48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Düz Ok Bağlayıcısı 7"/>
          <p:cNvCxnSpPr/>
          <p:nvPr/>
        </p:nvCxnSpPr>
        <p:spPr>
          <a:xfrm flipH="1">
            <a:off x="1325218" y="5002695"/>
            <a:ext cx="927652" cy="490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399183" y="5075582"/>
            <a:ext cx="1146313" cy="490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: Yuvarlatılmış Köşeler 10"/>
          <p:cNvSpPr/>
          <p:nvPr/>
        </p:nvSpPr>
        <p:spPr>
          <a:xfrm>
            <a:off x="715618" y="5698434"/>
            <a:ext cx="2398643" cy="702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BEYAZ YAĞLAR</a:t>
            </a:r>
          </a:p>
        </p:txBody>
      </p:sp>
      <p:sp>
        <p:nvSpPr>
          <p:cNvPr id="12" name="Dikdörtgen: Yuvarlatılmış Köşeler 11"/>
          <p:cNvSpPr/>
          <p:nvPr/>
        </p:nvSpPr>
        <p:spPr>
          <a:xfrm>
            <a:off x="4330147" y="5711686"/>
            <a:ext cx="3041374" cy="70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latin typeface="Calibri" panose="020F0502020204030204" pitchFamily="34" charset="0"/>
              </a:rPr>
              <a:t>KAHVERENGİ YAĞLAR</a:t>
            </a:r>
          </a:p>
        </p:txBody>
      </p:sp>
    </p:spTree>
    <p:extLst>
      <p:ext uri="{BB962C8B-B14F-4D97-AF65-F5344CB8AC3E}">
        <p14:creationId xmlns:p14="http://schemas.microsoft.com/office/powerpoint/2010/main" xmlns="" val="306460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2215605"/>
              </p:ext>
            </p:extLst>
          </p:nvPr>
        </p:nvGraphicFramePr>
        <p:xfrm>
          <a:off x="2032000" y="719666"/>
          <a:ext cx="812799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7111192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4435973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183337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ERKEK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Calibri" panose="020F0502020204030204" pitchFamily="34" charset="0"/>
                        </a:rPr>
                        <a:t>KADIN%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140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latin typeface="Calibri" panose="020F0502020204030204" pitchFamily="34" charset="0"/>
                        </a:rPr>
                        <a:t>RİSK*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&lt;5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&lt;8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286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latin typeface="Calibri" panose="020F0502020204030204" pitchFamily="34" charset="0"/>
                        </a:rPr>
                        <a:t>ORTALAMANIN</a:t>
                      </a:r>
                      <a:r>
                        <a:rPr lang="tr-TR" b="1" baseline="0" dirty="0">
                          <a:latin typeface="Calibri" panose="020F0502020204030204" pitchFamily="34" charset="0"/>
                        </a:rPr>
                        <a:t> ALTI</a:t>
                      </a:r>
                      <a:endParaRPr lang="tr-TR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6-14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9-22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1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latin typeface="Calibri" panose="020F0502020204030204" pitchFamily="34" charset="0"/>
                        </a:rPr>
                        <a:t>ORTALAMA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298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latin typeface="Calibri" panose="020F0502020204030204" pitchFamily="34" charset="0"/>
                        </a:rPr>
                        <a:t>ORTALAMANIN ÜSTÜ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24-31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39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latin typeface="Calibri" panose="020F0502020204030204" pitchFamily="34" charset="0"/>
                        </a:rPr>
                        <a:t>RİSK**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&gt;25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>
                          <a:latin typeface="Calibri" panose="020F0502020204030204" pitchFamily="34" charset="0"/>
                        </a:rPr>
                        <a:t>&gt;32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56089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43338" y="3260035"/>
            <a:ext cx="11357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Calibri" panose="020F0502020204030204" pitchFamily="34" charset="0"/>
              </a:rPr>
              <a:t>*MALNÜTRİSYONLA İLİGİLİ RİSK</a:t>
            </a:r>
          </a:p>
          <a:p>
            <a:pPr algn="ctr"/>
            <a:r>
              <a:rPr lang="tr-TR" sz="2400" dirty="0">
                <a:latin typeface="Calibri" panose="020F0502020204030204" pitchFamily="34" charset="0"/>
              </a:rPr>
              <a:t>**ŞİŞMANLIKLA İLGİLİ RİSK</a:t>
            </a:r>
          </a:p>
          <a:p>
            <a:endParaRPr lang="tr-TR" sz="2400" dirty="0">
              <a:latin typeface="Calibri" panose="020F0502020204030204" pitchFamily="34" charset="0"/>
            </a:endParaRPr>
          </a:p>
          <a:p>
            <a:endParaRPr lang="tr-TR" sz="24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latin typeface="Calibri" panose="020F0502020204030204" pitchFamily="34" charset="0"/>
              </a:rPr>
              <a:t>  Vücut yağ yüzdesinin erkekler için %25 ve daha fazla , kadınlar için %32 den fazla olması, hastalık riski oluşturacak düzeyler olarak saptanmıştır.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>
                <a:latin typeface="Calibri" panose="020F0502020204030204" pitchFamily="34" charset="0"/>
              </a:rPr>
              <a:t>   Minimum sağlıklı yağ düzeyi erkekler için %5, kadınlar için %8 – 12 olarak belirlenmiştir.</a:t>
            </a:r>
          </a:p>
        </p:txBody>
      </p:sp>
    </p:spTree>
    <p:extLst>
      <p:ext uri="{BB962C8B-B14F-4D97-AF65-F5344CB8AC3E}">
        <p14:creationId xmlns:p14="http://schemas.microsoft.com/office/powerpoint/2010/main" xmlns="" val="83112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ENERJİ HARCAMASININ SAPTANMASI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95745" y="2121408"/>
            <a:ext cx="11014364" cy="4050792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 </a:t>
            </a:r>
            <a:r>
              <a:rPr lang="tr-TR" sz="2400" dirty="0">
                <a:latin typeface="Calibri" panose="020F0502020204030204" pitchFamily="34" charset="0"/>
              </a:rPr>
              <a:t>Vücudun günlük enerji gereksinimi dinlenme </a:t>
            </a:r>
            <a:r>
              <a:rPr lang="tr-TR" sz="2400" dirty="0" err="1">
                <a:latin typeface="Calibri" panose="020F0502020204030204" pitchFamily="34" charset="0"/>
              </a:rPr>
              <a:t>metabolik</a:t>
            </a:r>
            <a:r>
              <a:rPr lang="tr-TR" sz="2400" dirty="0">
                <a:latin typeface="Calibri" panose="020F0502020204030204" pitchFamily="34" charset="0"/>
              </a:rPr>
              <a:t> hızı veya bazal metabolizma hızı(BMH),fiziksel aktivite ve besinlerin termik etkisinin toplamıdır.</a:t>
            </a:r>
          </a:p>
          <a:p>
            <a:pPr marL="0" indent="0">
              <a:buNone/>
            </a:pPr>
            <a:endParaRPr lang="tr-T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BMH(erkek): Ağırlık (kg) X 1 kalori/kg X 24    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BMH (kadın) : Ağırlık (kg) X 0.95 kalori/kg X 24            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- Aktivite düzeyine göre FA faktörü eklenir.(hafif aktivite:%30)</a:t>
            </a:r>
          </a:p>
        </p:txBody>
      </p:sp>
    </p:spTree>
    <p:extLst>
      <p:ext uri="{BB962C8B-B14F-4D97-AF65-F5344CB8AC3E}">
        <p14:creationId xmlns:p14="http://schemas.microsoft.com/office/powerpoint/2010/main" xmlns="" val="180936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72836"/>
            <a:ext cx="10671048" cy="5299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b="1" i="1" dirty="0">
                <a:latin typeface="Calibri" panose="020F0502020204030204" pitchFamily="34" charset="0"/>
              </a:rPr>
              <a:t>Dinlenme (bazal) Metabolizma Hızı: </a:t>
            </a:r>
            <a:r>
              <a:rPr lang="tr-TR" sz="2400" dirty="0">
                <a:latin typeface="Calibri" panose="020F0502020204030204" pitchFamily="34" charset="0"/>
              </a:rPr>
              <a:t>Dinlenme anında vücudun çalışması için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harcanan </a:t>
            </a:r>
            <a:r>
              <a:rPr lang="tr-TR" sz="2400" dirty="0" err="1">
                <a:latin typeface="Calibri" panose="020F0502020204030204" pitchFamily="34" charset="0"/>
              </a:rPr>
              <a:t>enerjidir.BMH</a:t>
            </a:r>
            <a:r>
              <a:rPr lang="tr-TR" sz="2400" dirty="0">
                <a:latin typeface="Calibri" panose="020F0502020204030204" pitchFamily="34" charset="0"/>
              </a:rPr>
              <a:t> ‘</a:t>
            </a:r>
            <a:r>
              <a:rPr lang="tr-TR" sz="2400" dirty="0" err="1">
                <a:latin typeface="Calibri" panose="020F0502020204030204" pitchFamily="34" charset="0"/>
              </a:rPr>
              <a:t>ın</a:t>
            </a:r>
            <a:r>
              <a:rPr lang="tr-TR" sz="2400" dirty="0">
                <a:latin typeface="Calibri" panose="020F0502020204030204" pitchFamily="34" charset="0"/>
              </a:rPr>
              <a:t> %29’unu karaciğer,%19’unu beyin,%18’ini iskelet harcar.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Vücut </a:t>
            </a:r>
            <a:r>
              <a:rPr lang="tr-TR" sz="2400" dirty="0" err="1">
                <a:latin typeface="Calibri" panose="020F0502020204030204" pitchFamily="34" charset="0"/>
              </a:rPr>
              <a:t>yüzeyi,cinsiyet,yaş,gebelik,kas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dokusu,büyüme,endokrin</a:t>
            </a:r>
            <a:endParaRPr lang="tr-T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 err="1">
                <a:latin typeface="Calibri" panose="020F0502020204030204" pitchFamily="34" charset="0"/>
              </a:rPr>
              <a:t>hormonlar,uyku,ateş,çevre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</a:rPr>
              <a:t>ısısı,menstruasyon</a:t>
            </a:r>
            <a:r>
              <a:rPr lang="tr-TR" sz="2400" dirty="0">
                <a:latin typeface="Calibri" panose="020F0502020204030204" pitchFamily="34" charset="0"/>
              </a:rPr>
              <a:t> durumu </a:t>
            </a:r>
            <a:r>
              <a:rPr lang="tr-TR" sz="2400" dirty="0" err="1">
                <a:latin typeface="Calibri" panose="020F0502020204030204" pitchFamily="34" charset="0"/>
              </a:rPr>
              <a:t>BMH’ı</a:t>
            </a:r>
            <a:r>
              <a:rPr lang="tr-TR" sz="2400" dirty="0">
                <a:latin typeface="Calibri" panose="020F0502020204030204" pitchFamily="34" charset="0"/>
              </a:rPr>
              <a:t> etkileyen</a:t>
            </a:r>
          </a:p>
          <a:p>
            <a:pPr marL="0" indent="0">
              <a:buNone/>
            </a:pPr>
            <a:r>
              <a:rPr lang="tr-TR" sz="2400" dirty="0" err="1">
                <a:latin typeface="Calibri" panose="020F0502020204030204" pitchFamily="34" charset="0"/>
              </a:rPr>
              <a:t>etmenlerdir.BMH</a:t>
            </a:r>
            <a:r>
              <a:rPr lang="tr-TR" sz="2400" dirty="0">
                <a:latin typeface="Calibri" panose="020F0502020204030204" pitchFamily="34" charset="0"/>
              </a:rPr>
              <a:t> besinlerin termik etkisini içermektedir.</a:t>
            </a:r>
          </a:p>
          <a:p>
            <a:pPr marL="0" indent="0">
              <a:buNone/>
            </a:pPr>
            <a:r>
              <a:rPr lang="tr-TR" sz="2400" b="1" i="1" dirty="0">
                <a:latin typeface="Calibri" panose="020F0502020204030204" pitchFamily="34" charset="0"/>
              </a:rPr>
              <a:t>Fiziksel Aktivite (FA): </a:t>
            </a:r>
            <a:r>
              <a:rPr lang="tr-TR" sz="2400" dirty="0">
                <a:latin typeface="Calibri" panose="020F0502020204030204" pitchFamily="34" charset="0"/>
              </a:rPr>
              <a:t>Fiziksel aktivitenin total enerji harcamasına etkisi kişiden kişiye</a:t>
            </a:r>
          </a:p>
          <a:p>
            <a:pPr marL="0" indent="0">
              <a:buNone/>
            </a:pPr>
            <a:r>
              <a:rPr lang="tr-TR" sz="2400" dirty="0" err="1">
                <a:latin typeface="Calibri" panose="020F0502020204030204" pitchFamily="34" charset="0"/>
              </a:rPr>
              <a:t>değişir.Her</a:t>
            </a:r>
            <a:r>
              <a:rPr lang="tr-TR" sz="2400" dirty="0">
                <a:latin typeface="Calibri" panose="020F0502020204030204" pitchFamily="34" charset="0"/>
              </a:rPr>
              <a:t> aktivitenin enerji harcamasına katkısı BMH ile çarpılarak günlük FA için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harcanan enerji bulunur.</a:t>
            </a:r>
          </a:p>
          <a:p>
            <a:pPr marL="0" indent="0">
              <a:buNone/>
            </a:pPr>
            <a:r>
              <a:rPr lang="tr-TR" sz="2400" b="1" i="1" dirty="0">
                <a:latin typeface="Calibri" panose="020F0502020204030204" pitchFamily="34" charset="0"/>
              </a:rPr>
              <a:t>Besinlerin Termik Etkisi (TEF): </a:t>
            </a:r>
            <a:r>
              <a:rPr lang="tr-TR" sz="2400" dirty="0">
                <a:latin typeface="Calibri" panose="020F0502020204030204" pitchFamily="34" charset="0"/>
              </a:rPr>
              <a:t>Besinlerin sindirimi için harcanan enerjidir. Ortalama</a:t>
            </a: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</a:rPr>
              <a:t>total enerji gereksinmesine katkısı %10 ‘dur. </a:t>
            </a:r>
            <a:r>
              <a:rPr lang="tr-TR" sz="2400" dirty="0" err="1">
                <a:latin typeface="Calibri" panose="020F0502020204030204" pitchFamily="34" charset="0"/>
              </a:rPr>
              <a:t>Soğuk,kafein,nikotin</a:t>
            </a:r>
            <a:r>
              <a:rPr lang="tr-TR" sz="2400" dirty="0">
                <a:latin typeface="Calibri" panose="020F0502020204030204" pitchFamily="34" charset="0"/>
              </a:rPr>
              <a:t> TEF↑ </a:t>
            </a:r>
          </a:p>
        </p:txBody>
      </p:sp>
    </p:spTree>
    <p:extLst>
      <p:ext uri="{BB962C8B-B14F-4D97-AF65-F5344CB8AC3E}">
        <p14:creationId xmlns:p14="http://schemas.microsoft.com/office/powerpoint/2010/main" xmlns="" val="400912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448" y="313182"/>
            <a:ext cx="6969252" cy="63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999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489</TotalTime>
  <Words>1810</Words>
  <Application>Microsoft Office PowerPoint</Application>
  <PresentationFormat>Özel</PresentationFormat>
  <Paragraphs>356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Wood Type Yazı Tipi</vt:lpstr>
      <vt:lpstr>YETERLİ ve DENGELİ  BESLENME</vt:lpstr>
      <vt:lpstr>Beslenme nedir?</vt:lpstr>
      <vt:lpstr>Slayt 3</vt:lpstr>
      <vt:lpstr>Nasıl beslenelim?</vt:lpstr>
      <vt:lpstr>Slayt 5</vt:lpstr>
      <vt:lpstr>Slayt 6</vt:lpstr>
      <vt:lpstr>ENERJİ HARCAMASININ SAPTANMASI</vt:lpstr>
      <vt:lpstr>Slayt 8</vt:lpstr>
      <vt:lpstr>Slayt 9</vt:lpstr>
      <vt:lpstr>Karbonhidratlar kaç çeşittir ??</vt:lpstr>
      <vt:lpstr>Slayt 11</vt:lpstr>
      <vt:lpstr>Glisemik indeks</vt:lpstr>
      <vt:lpstr>yağlar</vt:lpstr>
      <vt:lpstr>Slayt 14</vt:lpstr>
      <vt:lpstr>Slayt 15</vt:lpstr>
      <vt:lpstr>Slayt 16</vt:lpstr>
      <vt:lpstr>Posa !!!</vt:lpstr>
      <vt:lpstr>Slayt 18</vt:lpstr>
      <vt:lpstr>proteinler</vt:lpstr>
      <vt:lpstr>Serbest radikaller !!!!!</vt:lpstr>
      <vt:lpstr>Slayt 21</vt:lpstr>
      <vt:lpstr>Vitaminler </vt:lpstr>
      <vt:lpstr>Slayt 23</vt:lpstr>
      <vt:lpstr>SUYUN VÜCUTTAKİ GÖREVLERİ NELERDİR?</vt:lpstr>
      <vt:lpstr>SAĞLIK BESLENME İLE İLGİLİ ÖNERİLER</vt:lpstr>
      <vt:lpstr>Slayt 26</vt:lpstr>
      <vt:lpstr>KAYNAKÇALAR 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Mihriban Karakaş</dc:creator>
  <cp:lastModifiedBy>servis</cp:lastModifiedBy>
  <cp:revision>63</cp:revision>
  <dcterms:created xsi:type="dcterms:W3CDTF">2016-09-27T08:45:48Z</dcterms:created>
  <dcterms:modified xsi:type="dcterms:W3CDTF">2016-10-03T10:29:04Z</dcterms:modified>
</cp:coreProperties>
</file>