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49" autoAdjust="0"/>
    <p:restoredTop sz="94660"/>
  </p:normalViewPr>
  <p:slideViewPr>
    <p:cSldViewPr>
      <p:cViewPr varScale="1">
        <p:scale>
          <a:sx n="83" d="100"/>
          <a:sy n="83" d="100"/>
        </p:scale>
        <p:origin x="-120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02.06.2020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02.06.2020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02.06.2020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02.06.2020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02.06.2020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02.06.2020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02.06.2020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928670"/>
            <a:ext cx="8388424" cy="5000660"/>
          </a:xfrm>
        </p:spPr>
        <p:txBody>
          <a:bodyPr/>
          <a:lstStyle/>
          <a:p>
            <a:pPr algn="ctr"/>
            <a:r>
              <a:rPr lang="tr-TR" sz="5000" dirty="0"/>
              <a:t>SARGILAR VE UYGULAMA</a:t>
            </a:r>
            <a:br>
              <a:rPr lang="tr-TR" sz="5000" dirty="0"/>
            </a:br>
            <a:r>
              <a:rPr lang="tr-TR" sz="5000" dirty="0" smtClean="0"/>
              <a:t>YÖNTEMLERİ</a:t>
            </a:r>
            <a:br>
              <a:rPr lang="tr-TR" sz="5000" dirty="0" smtClean="0"/>
            </a:br>
            <a:r>
              <a:rPr lang="tr-TR" sz="5000" dirty="0" smtClean="0"/>
              <a:t/>
            </a:r>
            <a:br>
              <a:rPr lang="tr-TR" sz="5000" dirty="0" smtClean="0"/>
            </a:br>
            <a:r>
              <a:rPr lang="tr-TR" sz="4000" dirty="0" smtClean="0">
                <a:solidFill>
                  <a:srgbClr val="FFC000"/>
                </a:solidFill>
              </a:rPr>
              <a:t/>
            </a:r>
            <a:br>
              <a:rPr lang="tr-TR" sz="4000" dirty="0" smtClean="0">
                <a:solidFill>
                  <a:srgbClr val="FFC000"/>
                </a:solidFill>
              </a:rPr>
            </a:br>
            <a:endParaRPr lang="tr-TR" sz="4000" dirty="0">
              <a:solidFill>
                <a:srgbClr val="FFC000"/>
              </a:solidFill>
            </a:endParaRPr>
          </a:p>
        </p:txBody>
      </p:sp>
    </p:spTree>
    <p:extLst>
      <p:ext uri="{BB962C8B-B14F-4D97-AF65-F5344CB8AC3E}">
        <p14:creationId xmlns:p14="http://schemas.microsoft.com/office/powerpoint/2010/main" xmlns="" val="1245841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429420"/>
          </a:xfrm>
        </p:spPr>
        <p:txBody>
          <a:bodyPr>
            <a:normAutofit lnSpcReduction="10000"/>
          </a:bodyPr>
          <a:lstStyle/>
          <a:p>
            <a:pPr>
              <a:buNone/>
            </a:pPr>
            <a:r>
              <a:rPr lang="tr-TR" b="1" u="sng" dirty="0" smtClean="0"/>
              <a:t>Rulo sargı sarma teknikleri: </a:t>
            </a:r>
          </a:p>
          <a:p>
            <a:pPr>
              <a:buNone/>
            </a:pPr>
            <a:endParaRPr lang="tr-TR" b="1" u="sng" dirty="0" smtClean="0"/>
          </a:p>
          <a:p>
            <a:r>
              <a:rPr lang="tr-TR" i="1" u="sng" dirty="0" smtClean="0"/>
              <a:t>Spiral sargı: </a:t>
            </a:r>
            <a:r>
              <a:rPr lang="tr-TR" dirty="0" smtClean="0"/>
              <a:t>Vücudun kalınlıkları aynı olan yerlerinde uygulanır. Rulo aktif ele alınır, sargının ucu diğer elle tutularak tespit etmek için bir iki kez aynı yerden sarılarak sargıya başlanır. Sargıyı aşağıdan yukarıya, içten dışa ve birbiri üzerine 2/3 oranda örtecek şekilde sarılır.</a:t>
            </a:r>
          </a:p>
          <a:p>
            <a:endParaRPr lang="tr-TR" dirty="0" smtClean="0"/>
          </a:p>
          <a:p>
            <a:r>
              <a:rPr lang="tr-TR" i="1" u="sng" dirty="0" smtClean="0"/>
              <a:t>Ters spiral sargı:</a:t>
            </a:r>
            <a:r>
              <a:rPr lang="tr-TR" dirty="0" smtClean="0"/>
              <a:t>Halka sargı ile başlanır, birkaç kez spiral sarılır ve kalınlığın farklı olduğu kısımda ters spiral geçilir</a:t>
            </a:r>
            <a:r>
              <a:rPr lang="tr-TR" i="1" u="sng" dirty="0" smtClean="0"/>
              <a:t>.</a:t>
            </a:r>
          </a:p>
          <a:p>
            <a:pPr>
              <a:buNone/>
            </a:pPr>
            <a:endParaRPr lang="tr-TR" i="1" u="sng" dirty="0" smtClean="0"/>
          </a:p>
          <a:p>
            <a:r>
              <a:rPr lang="tr-TR" i="1" u="sng" dirty="0" smtClean="0"/>
              <a:t>Sekiz sargı: </a:t>
            </a:r>
            <a:r>
              <a:rPr lang="tr-TR" dirty="0" smtClean="0"/>
              <a:t>Özellikle diz, dirsek gibi eklem bölgelerinde ya da bu bölgelerin yakınlarının sarılmasında uygulanır. Sekiz sayısı yapacak şekilde, bir aşağı ve bir yukarı kısımdan dolanarak sarma yapılır.</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429420"/>
          </a:xfrm>
        </p:spPr>
        <p:txBody>
          <a:bodyPr>
            <a:normAutofit lnSpcReduction="10000"/>
          </a:bodyPr>
          <a:lstStyle/>
          <a:p>
            <a:r>
              <a:rPr lang="tr-TR" dirty="0" err="1" smtClean="0"/>
              <a:t>Spika</a:t>
            </a:r>
            <a:r>
              <a:rPr lang="tr-TR" dirty="0" smtClean="0"/>
              <a:t> sargı: Özellikle omuz, kalça eklemi gibi geniş yerlerin sarımında kullanılır. Omuz ekleminde kolun üst kısmı sarıldıktan sonra sargı rulosu omuz üzerinden geçirilir. Omuz arkasına, oradan göğüsün arka kısmına getirilir. Buradan göğüsün ön tarafı dolanıp, tekrar omuza getirilir. Omuz önünde sargılar birbirini çaprazlar ve sekiz şeklinde bir sarılma yapılmış olur. </a:t>
            </a:r>
          </a:p>
          <a:p>
            <a:r>
              <a:rPr lang="tr-TR" i="1" u="sng" dirty="0" smtClean="0"/>
              <a:t>Daire (döngü halka) sargı: </a:t>
            </a:r>
            <a:r>
              <a:rPr lang="tr-TR" dirty="0" smtClean="0"/>
              <a:t>Fazla kullanılan ve basit olan sarma şeklidir. </a:t>
            </a:r>
          </a:p>
          <a:p>
            <a:r>
              <a:rPr lang="tr-TR" dirty="0" smtClean="0"/>
              <a:t>Boyun, bilek ve alında kullanılır. Sargının kıvrımı bir önceki kıvrımın üzerine gelir. Sargının başlangıç ve bitiş noktası aynıdır.</a:t>
            </a:r>
          </a:p>
          <a:p>
            <a:r>
              <a:rPr lang="tr-TR" i="1" u="sng" dirty="0" smtClean="0"/>
              <a:t>Özel Sargılar</a:t>
            </a:r>
          </a:p>
          <a:p>
            <a:pPr>
              <a:buNone/>
            </a:pPr>
            <a:r>
              <a:rPr lang="tr-TR" dirty="0" smtClean="0"/>
              <a:t>Bunlar özel amaçlarla kullanılan sargılardır. Korseler, fıtık bağları, "T" sargısı,kuyruklu sargı, çok kuyruklu sargılar, elastik sargılar ve alçı sargıları özel sargılardır.</a:t>
            </a:r>
          </a:p>
          <a:p>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429420"/>
          </a:xfrm>
        </p:spPr>
        <p:txBody>
          <a:bodyPr>
            <a:normAutofit/>
          </a:bodyPr>
          <a:lstStyle/>
          <a:p>
            <a:pPr>
              <a:buNone/>
            </a:pPr>
            <a:r>
              <a:rPr lang="tr-TR" b="1" u="sng" dirty="0" smtClean="0"/>
              <a:t>Hazırlanışlarına Göre Sargılar </a:t>
            </a:r>
          </a:p>
          <a:p>
            <a:r>
              <a:rPr lang="tr-TR" dirty="0" smtClean="0"/>
              <a:t>Yumuşak, sert ve mekanik olmak üzere üçe ayrılır.</a:t>
            </a:r>
          </a:p>
          <a:p>
            <a:pPr>
              <a:buNone/>
            </a:pPr>
            <a:r>
              <a:rPr lang="tr-TR" dirty="0" smtClean="0"/>
              <a:t>1. Yumuşak Sargılar</a:t>
            </a:r>
          </a:p>
          <a:p>
            <a:r>
              <a:rPr lang="tr-TR" dirty="0" smtClean="0"/>
              <a:t>Pansuman malzemelerinin tespiti için kullanılır. Bunlar; rulo, üçgen, dörtgen ve özel sargılardır. Burkulma ve incinmelerde elastik rulo sargılar tespit için kullanılır.</a:t>
            </a:r>
          </a:p>
          <a:p>
            <a:pPr>
              <a:buNone/>
            </a:pPr>
            <a:r>
              <a:rPr lang="tr-TR" dirty="0" smtClean="0"/>
              <a:t>2. Sert Sargılar</a:t>
            </a:r>
          </a:p>
          <a:p>
            <a:r>
              <a:rPr lang="tr-TR" dirty="0" smtClean="0"/>
              <a:t>Kırık ve çıkıkların tespitinde destek ve basınç yapmak için kullanılan alçılı bandajlardır.</a:t>
            </a:r>
          </a:p>
          <a:p>
            <a:pPr>
              <a:buNone/>
            </a:pPr>
            <a:r>
              <a:rPr lang="tr-TR" dirty="0" smtClean="0"/>
              <a:t>3. Mekanik Sargılar</a:t>
            </a:r>
          </a:p>
          <a:p>
            <a:r>
              <a:rPr lang="tr-TR" dirty="0" smtClean="0"/>
              <a:t>Kullanılacak yere uygun ve tedaviyi kolaylaştırmak amacıyla özel yapıda olup bez, lastik gibi maddelerden yapılır. Varis çorapları, fıtık bağları ve korseler mekanik </a:t>
            </a:r>
            <a:r>
              <a:rPr lang="tr-TR" smtClean="0"/>
              <a:t>sargılardandır.</a:t>
            </a:r>
            <a:endParaRPr lang="tr-T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357166"/>
            <a:ext cx="8001056" cy="1928826"/>
          </a:xfrm>
        </p:spPr>
        <p:txBody>
          <a:bodyPr/>
          <a:lstStyle/>
          <a:p>
            <a:r>
              <a:rPr lang="tr-TR" sz="4000" dirty="0" smtClean="0"/>
              <a:t> Sargı Nedir ?</a:t>
            </a:r>
            <a:endParaRPr lang="tr-TR" sz="4000" dirty="0"/>
          </a:p>
        </p:txBody>
      </p:sp>
      <p:sp>
        <p:nvSpPr>
          <p:cNvPr id="3" name="2 Alt Başlık"/>
          <p:cNvSpPr>
            <a:spLocks noGrp="1"/>
          </p:cNvSpPr>
          <p:nvPr>
            <p:ph type="subTitle" idx="1"/>
          </p:nvPr>
        </p:nvSpPr>
        <p:spPr>
          <a:xfrm>
            <a:off x="357158" y="2357430"/>
            <a:ext cx="8358246" cy="4143404"/>
          </a:xfrm>
          <a:noFill/>
        </p:spPr>
        <p:txBody>
          <a:bodyPr/>
          <a:lstStyle/>
          <a:p>
            <a:pPr algn="l"/>
            <a:r>
              <a:rPr lang="tr-TR" b="1" dirty="0" smtClean="0"/>
              <a:t>Vücudun bir bölümünü yerinde veya baskı altında tutmak amacıyla esnek bir maddeden yapılmış uzun, dar ve ince şerite sargı denir. </a:t>
            </a:r>
            <a:endParaRPr lang="tr-TR"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429420"/>
          </a:xfrm>
        </p:spPr>
        <p:txBody>
          <a:bodyPr>
            <a:normAutofit lnSpcReduction="10000"/>
          </a:bodyPr>
          <a:lstStyle/>
          <a:p>
            <a:pPr>
              <a:buNone/>
            </a:pPr>
            <a:r>
              <a:rPr lang="tr-TR" b="1" u="sng" dirty="0" smtClean="0"/>
              <a:t>Sargı ve Amaçları</a:t>
            </a:r>
          </a:p>
          <a:p>
            <a:pPr>
              <a:buNone/>
            </a:pPr>
            <a:r>
              <a:rPr lang="tr-TR" dirty="0" smtClean="0"/>
              <a:t>Sargılar, </a:t>
            </a:r>
          </a:p>
          <a:p>
            <a:r>
              <a:rPr lang="tr-TR" dirty="0" smtClean="0"/>
              <a:t>Kırık, çıkık ve burkulmalarda o bölgenin hareketini azaltmak ya da tümüyle engellemek,</a:t>
            </a:r>
          </a:p>
          <a:p>
            <a:r>
              <a:rPr lang="tr-TR" dirty="0" smtClean="0"/>
              <a:t>Pansuman malzemesini tespit etmek,</a:t>
            </a:r>
          </a:p>
          <a:p>
            <a:r>
              <a:rPr lang="tr-TR" dirty="0" smtClean="0"/>
              <a:t>Kanayan bölgeye basınç uygulayarak kanamayı durdurmak,</a:t>
            </a:r>
          </a:p>
          <a:p>
            <a:r>
              <a:rPr lang="tr-TR" dirty="0" smtClean="0"/>
              <a:t>Şişmeyi azaltmak ya da önlemek,</a:t>
            </a:r>
          </a:p>
          <a:p>
            <a:r>
              <a:rPr lang="tr-TR" dirty="0" err="1" smtClean="0"/>
              <a:t>Atelleri</a:t>
            </a:r>
            <a:r>
              <a:rPr lang="tr-TR" dirty="0" smtClean="0"/>
              <a:t> tespit etmek,</a:t>
            </a:r>
          </a:p>
          <a:p>
            <a:r>
              <a:rPr lang="tr-TR" dirty="0" smtClean="0"/>
              <a:t>Yapılan pansuman malzemelerini korumak ve yerinde sabitlemek,</a:t>
            </a:r>
          </a:p>
          <a:p>
            <a:r>
              <a:rPr lang="tr-TR" dirty="0" smtClean="0"/>
              <a:t> Gerektiğinde kan akımını azaltmak,</a:t>
            </a:r>
          </a:p>
          <a:p>
            <a:r>
              <a:rPr lang="tr-TR" dirty="0" smtClean="0"/>
              <a:t>Askı olarak kullanmak,</a:t>
            </a:r>
          </a:p>
          <a:p>
            <a:r>
              <a:rPr lang="tr-TR" dirty="0" smtClean="0"/>
              <a:t> Organa destek sağlamak amacıyla uygulanır</a:t>
            </a:r>
          </a:p>
          <a:p>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429420"/>
          </a:xfrm>
        </p:spPr>
        <p:txBody>
          <a:bodyPr>
            <a:normAutofit fontScale="92500" lnSpcReduction="10000"/>
          </a:bodyPr>
          <a:lstStyle/>
          <a:p>
            <a:pPr>
              <a:buNone/>
            </a:pPr>
            <a:r>
              <a:rPr lang="tr-TR" sz="3800" b="1" u="sng" dirty="0" smtClean="0"/>
              <a:t>Sargıların kullanılmasında dikkat edilecek noktalar şunlardır</a:t>
            </a:r>
            <a:r>
              <a:rPr lang="tr-TR" sz="3800" dirty="0" smtClean="0"/>
              <a:t>:</a:t>
            </a:r>
          </a:p>
          <a:p>
            <a:r>
              <a:rPr lang="tr-TR" dirty="0" smtClean="0"/>
              <a:t>Hasta/ yaralıya yapılacak işlem anlatılır. Korku ve endişeleri giderilir.</a:t>
            </a:r>
          </a:p>
          <a:p>
            <a:r>
              <a:rPr lang="tr-TR" dirty="0" smtClean="0"/>
              <a:t> Aseptik tekniklere uyulur.</a:t>
            </a:r>
          </a:p>
          <a:p>
            <a:r>
              <a:rPr lang="tr-TR" dirty="0" smtClean="0"/>
              <a:t>Sargılar </a:t>
            </a:r>
            <a:r>
              <a:rPr lang="tr-TR" dirty="0" err="1" smtClean="0"/>
              <a:t>ven</a:t>
            </a:r>
            <a:r>
              <a:rPr lang="tr-TR" dirty="0" smtClean="0"/>
              <a:t> akımının kalbe dönmesine yardım ettiğinden daima </a:t>
            </a:r>
            <a:r>
              <a:rPr lang="tr-TR" dirty="0" err="1" smtClean="0"/>
              <a:t>distalden</a:t>
            </a:r>
            <a:r>
              <a:rPr lang="tr-TR" dirty="0" smtClean="0"/>
              <a:t> (</a:t>
            </a:r>
            <a:r>
              <a:rPr lang="tr-TR" dirty="0" err="1" smtClean="0"/>
              <a:t>uçkısımdan</a:t>
            </a:r>
            <a:r>
              <a:rPr lang="tr-TR" dirty="0" smtClean="0"/>
              <a:t>) </a:t>
            </a:r>
            <a:r>
              <a:rPr lang="tr-TR" dirty="0" err="1" smtClean="0"/>
              <a:t>proksimale</a:t>
            </a:r>
            <a:r>
              <a:rPr lang="tr-TR" dirty="0" smtClean="0"/>
              <a:t> (yukarı) doğru yapılır.</a:t>
            </a:r>
          </a:p>
          <a:p>
            <a:r>
              <a:rPr lang="tr-TR" dirty="0" smtClean="0"/>
              <a:t>Sargı uygulanırken basıncın sargının her yanında eşit olmasına dikkat edilir.Eşit olmayan basınç, kan dolaşımını etkileyerek doku beslenmesini bozabilir. </a:t>
            </a:r>
          </a:p>
          <a:p>
            <a:r>
              <a:rPr lang="tr-TR" dirty="0" smtClean="0"/>
              <a:t>Yaralar, aseptik koşullarda pansuman yapıldıktan sonra sarılmalıdır.</a:t>
            </a:r>
          </a:p>
          <a:p>
            <a:r>
              <a:rPr lang="tr-TR" dirty="0" smtClean="0"/>
              <a:t>Sargı yapılan </a:t>
            </a:r>
            <a:r>
              <a:rPr lang="tr-TR" dirty="0" err="1" smtClean="0"/>
              <a:t>ekstremite</a:t>
            </a:r>
            <a:r>
              <a:rPr lang="tr-TR" dirty="0" smtClean="0"/>
              <a:t> uçları açıkta, bırakılır.Çünkü dolaşımın uygun olup olmadığının kontrolünde önem taşır (yara, ampütasyon </a:t>
            </a:r>
            <a:r>
              <a:rPr lang="tr-TR" dirty="0" err="1" smtClean="0"/>
              <a:t>vb.durumlar</a:t>
            </a:r>
            <a:r>
              <a:rPr lang="tr-TR" dirty="0" smtClean="0"/>
              <a:t> hariç).</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429420"/>
          </a:xfrm>
        </p:spPr>
        <p:txBody>
          <a:bodyPr>
            <a:normAutofit fontScale="92500"/>
          </a:bodyPr>
          <a:lstStyle/>
          <a:p>
            <a:r>
              <a:rPr lang="tr-TR" dirty="0" smtClean="0"/>
              <a:t>Derinin birbirine yakın bölgelerini ayırmak ve kemik çıkıntılarını korumak ve  üst deride mekanik travma oluşumunu engellemek amacıyla bu bölgelere uygun </a:t>
            </a:r>
            <a:r>
              <a:rPr lang="tr-TR" dirty="0" err="1" smtClean="0"/>
              <a:t>pedler</a:t>
            </a:r>
            <a:r>
              <a:rPr lang="tr-TR" dirty="0" smtClean="0"/>
              <a:t> kullanılır. </a:t>
            </a:r>
          </a:p>
          <a:p>
            <a:r>
              <a:rPr lang="tr-TR" dirty="0" smtClean="0"/>
              <a:t>Sargıların kullanıldığı bölgeler dolaşım bozukluğu belirtilerine karşı gözlemlenir. </a:t>
            </a:r>
            <a:r>
              <a:rPr lang="tr-TR" dirty="0" smtClean="0">
                <a:solidFill>
                  <a:srgbClr val="FF0000"/>
                </a:solidFill>
              </a:rPr>
              <a:t>Renk değişikliği,</a:t>
            </a:r>
            <a:r>
              <a:rPr lang="tr-TR" dirty="0" smtClean="0"/>
              <a:t> </a:t>
            </a:r>
            <a:r>
              <a:rPr lang="tr-TR" dirty="0" smtClean="0">
                <a:solidFill>
                  <a:srgbClr val="0070C0"/>
                </a:solidFill>
              </a:rPr>
              <a:t>kızarıklık</a:t>
            </a:r>
            <a:r>
              <a:rPr lang="tr-TR" dirty="0" smtClean="0"/>
              <a:t> ,</a:t>
            </a:r>
            <a:r>
              <a:rPr lang="tr-TR" dirty="0" err="1" smtClean="0">
                <a:solidFill>
                  <a:srgbClr val="0070C0"/>
                </a:solidFill>
              </a:rPr>
              <a:t>siyanoz</a:t>
            </a:r>
            <a:r>
              <a:rPr lang="tr-TR" dirty="0" smtClean="0">
                <a:solidFill>
                  <a:srgbClr val="0070C0"/>
                </a:solidFill>
              </a:rPr>
              <a:t>,uyuşma, </a:t>
            </a:r>
            <a:r>
              <a:rPr lang="tr-TR" dirty="0" smtClean="0">
                <a:solidFill>
                  <a:srgbClr val="FF0000"/>
                </a:solidFill>
              </a:rPr>
              <a:t>ödem </a:t>
            </a:r>
            <a:r>
              <a:rPr lang="tr-TR" dirty="0" smtClean="0">
                <a:solidFill>
                  <a:srgbClr val="0070C0"/>
                </a:solidFill>
              </a:rPr>
              <a:t>ve ciltte soğukluk, solukluk </a:t>
            </a:r>
            <a:r>
              <a:rPr lang="tr-TR" dirty="0" smtClean="0"/>
              <a:t>olduğunda hekime haber verilir. Hemşire gözlem kağıdına kayıt edilir.</a:t>
            </a:r>
          </a:p>
          <a:p>
            <a:r>
              <a:rPr lang="tr-TR" dirty="0" smtClean="0"/>
              <a:t> Sargıların çıkarılma aşamasında dikkatli olunur. Yaraya yapışmışsa, sargı kirlenmişse vb. tespit edilen yerden tekniğe uygun açılarak dikkatle çıkarılır.</a:t>
            </a:r>
          </a:p>
          <a:p>
            <a:r>
              <a:rPr lang="tr-TR" dirty="0" smtClean="0"/>
              <a:t> Sargılar, yara üzerine steril gazlı bez veya yara bandı yerleştirildikten sonra uygulanır. </a:t>
            </a:r>
          </a:p>
          <a:p>
            <a:r>
              <a:rPr lang="tr-TR" dirty="0" smtClean="0"/>
              <a:t> Pansuman üzerine uygulanan sargılar bağlanarak, çengelli iğneyle, plasterle veya metal tutturucularla tespit edilir.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429420"/>
          </a:xfrm>
        </p:spPr>
        <p:txBody>
          <a:bodyPr>
            <a:normAutofit/>
          </a:bodyPr>
          <a:lstStyle/>
          <a:p>
            <a:pPr>
              <a:buNone/>
            </a:pPr>
            <a:r>
              <a:rPr lang="tr-TR" b="1" u="sng" dirty="0" smtClean="0"/>
              <a:t>Sargıların Kullanılması Sonrası Ortaya Çıkabilecek Komplikasyonlar</a:t>
            </a:r>
          </a:p>
          <a:p>
            <a:r>
              <a:rPr lang="tr-TR" dirty="0" smtClean="0"/>
              <a:t> Sargıların çok sıkı olması yüzeysel kan ve lenf dolaşımını zorlaştırır,kılcal damar ve lenf yollarından hücreler arasına kan sıvısı ve lenf sıvısı sızar. Bu da </a:t>
            </a:r>
            <a:r>
              <a:rPr lang="tr-TR" dirty="0" err="1" smtClean="0"/>
              <a:t>obölgede</a:t>
            </a:r>
            <a:r>
              <a:rPr lang="tr-TR" dirty="0" smtClean="0"/>
              <a:t> şişliğe yol açar. </a:t>
            </a:r>
          </a:p>
          <a:p>
            <a:r>
              <a:rPr lang="tr-TR" dirty="0" smtClean="0"/>
              <a:t>Sıkı sargılar dolaşımı etkiler ve doku beslenmesini bozar. </a:t>
            </a:r>
          </a:p>
          <a:p>
            <a:r>
              <a:rPr lang="tr-TR" dirty="0" smtClean="0"/>
              <a:t> Gevşek sarılan sargılar da pansumanın yara üzerinden kaymasına, yaranın açıkta kalmasına ve </a:t>
            </a:r>
            <a:r>
              <a:rPr lang="tr-TR" dirty="0" err="1" smtClean="0"/>
              <a:t>enfekte</a:t>
            </a:r>
            <a:r>
              <a:rPr lang="tr-TR" dirty="0" smtClean="0"/>
              <a:t> olmasına yol açar.</a:t>
            </a: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357142"/>
            <a:ext cx="8786842" cy="6286568"/>
          </a:xfrm>
        </p:spPr>
        <p:txBody>
          <a:bodyPr>
            <a:noAutofit/>
          </a:bodyPr>
          <a:lstStyle/>
          <a:p>
            <a:pPr>
              <a:buNone/>
            </a:pPr>
            <a:r>
              <a:rPr lang="tr-TR" b="1" dirty="0" smtClean="0">
                <a:solidFill>
                  <a:srgbClr val="0070C0"/>
                </a:solidFill>
              </a:rPr>
              <a:t>Sargı Çeşitleri</a:t>
            </a:r>
          </a:p>
          <a:p>
            <a:pPr>
              <a:buNone/>
            </a:pPr>
            <a:r>
              <a:rPr lang="tr-TR" dirty="0" smtClean="0"/>
              <a:t>Sargılar şekillerine ve hazırlanışlarına göre ikiye ayrılır.</a:t>
            </a:r>
          </a:p>
          <a:p>
            <a:pPr>
              <a:buNone/>
            </a:pPr>
            <a:r>
              <a:rPr lang="tr-TR" dirty="0" smtClean="0"/>
              <a:t>1. Şekillerine Göre Sargılar </a:t>
            </a:r>
          </a:p>
          <a:p>
            <a:pPr>
              <a:buNone/>
            </a:pPr>
            <a:r>
              <a:rPr lang="tr-TR" dirty="0" smtClean="0"/>
              <a:t>Üçgen, silindir ve özel sargılar olmak üzere üçe ayrılır.</a:t>
            </a:r>
          </a:p>
          <a:p>
            <a:pPr>
              <a:buNone/>
            </a:pPr>
            <a:r>
              <a:rPr lang="tr-TR" dirty="0" smtClean="0"/>
              <a:t>a-Üçgen Sargılar</a:t>
            </a:r>
          </a:p>
          <a:p>
            <a:pPr>
              <a:buNone/>
            </a:pPr>
            <a:r>
              <a:rPr lang="tr-TR" dirty="0" smtClean="0"/>
              <a:t>Tespit işleminde genellikle sargı (bandaj) çeşitlerinden üçgen sargı bezi kullanılır. </a:t>
            </a:r>
          </a:p>
          <a:p>
            <a:pPr>
              <a:buNone/>
            </a:pPr>
            <a:r>
              <a:rPr lang="tr-TR" dirty="0" smtClean="0"/>
              <a:t>Üçgen sargı bezi,üçgen şeklinde ve esnemeyen bir kumaştan yapılmış olmalıdır. Üçgen sargı bezi, hazır hâlde bulunabileceği gibi kare şeklindeki bir kumaşın karşılıklı köşeleri üst üste getirilerek de elde edilebilir. Üçgen sargının en uzun kenarına taban, sivri olan ucuna tepe denir.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429420"/>
          </a:xfrm>
        </p:spPr>
        <p:txBody>
          <a:bodyPr>
            <a:normAutofit fontScale="92500" lnSpcReduction="10000"/>
          </a:bodyPr>
          <a:lstStyle/>
          <a:p>
            <a:pPr>
              <a:buNone/>
            </a:pPr>
            <a:r>
              <a:rPr lang="tr-TR" dirty="0" smtClean="0"/>
              <a:t>Üçgen sargı bezi, </a:t>
            </a:r>
            <a:r>
              <a:rPr lang="tr-TR" dirty="0" smtClean="0">
                <a:solidFill>
                  <a:srgbClr val="0070C0"/>
                </a:solidFill>
              </a:rPr>
              <a:t>askı</a:t>
            </a:r>
            <a:r>
              <a:rPr lang="tr-TR" dirty="0" smtClean="0"/>
              <a:t> amaçlı, </a:t>
            </a:r>
            <a:r>
              <a:rPr lang="tr-TR" dirty="0" smtClean="0">
                <a:solidFill>
                  <a:srgbClr val="FF0000"/>
                </a:solidFill>
              </a:rPr>
              <a:t>sargı</a:t>
            </a:r>
            <a:r>
              <a:rPr lang="tr-TR" dirty="0" smtClean="0"/>
              <a:t> amaçlı</a:t>
            </a:r>
            <a:r>
              <a:rPr lang="tr-TR" dirty="0" smtClean="0">
                <a:solidFill>
                  <a:srgbClr val="0070C0"/>
                </a:solidFill>
              </a:rPr>
              <a:t>, tespit etmek </a:t>
            </a:r>
            <a:r>
              <a:rPr lang="tr-TR" dirty="0" smtClean="0"/>
              <a:t>ve </a:t>
            </a:r>
            <a:r>
              <a:rPr lang="tr-TR" dirty="0" smtClean="0">
                <a:solidFill>
                  <a:srgbClr val="FF0000"/>
                </a:solidFill>
              </a:rPr>
              <a:t>sert malzemeleri kaplamak </a:t>
            </a:r>
            <a:r>
              <a:rPr lang="tr-TR" dirty="0" smtClean="0"/>
              <a:t>amacıyla kullanılır. </a:t>
            </a:r>
          </a:p>
          <a:p>
            <a:pPr>
              <a:buNone/>
            </a:pPr>
            <a:r>
              <a:rPr lang="tr-TR" dirty="0" smtClean="0"/>
              <a:t>  Üçgen sargı kullanılacağı yere göre açık olarak (göğüste, askıya almada) geniş sargı olarak, (kaburga, köprücük, kol kırıklarında) dar ve katlanmış olarak (rulo sargıların yerine göz, kulak, ayak, el bileğinde) kullanılır.</a:t>
            </a:r>
            <a:endParaRPr lang="tr-TR" smtClean="0"/>
          </a:p>
          <a:p>
            <a:pPr>
              <a:buNone/>
            </a:pPr>
            <a:endParaRPr lang="tr-TR" dirty="0" smtClean="0"/>
          </a:p>
          <a:p>
            <a:pPr>
              <a:buNone/>
            </a:pPr>
            <a:r>
              <a:rPr lang="tr-TR" dirty="0" smtClean="0"/>
              <a:t>Bazı durumlarda üçgen sargı kullanarak şerit sargı oluşturulur ve sarma, tespit etme vb. kullanılır. </a:t>
            </a:r>
          </a:p>
          <a:p>
            <a:pPr>
              <a:buNone/>
            </a:pPr>
            <a:r>
              <a:rPr lang="tr-TR" dirty="0" smtClean="0">
                <a:solidFill>
                  <a:srgbClr val="FF0000"/>
                </a:solidFill>
              </a:rPr>
              <a:t>FİLE SARGI</a:t>
            </a:r>
          </a:p>
          <a:p>
            <a:pPr>
              <a:buNone/>
            </a:pPr>
            <a:r>
              <a:rPr lang="tr-TR" dirty="0" smtClean="0"/>
              <a:t>Günümüzde üçgen sargının yerini; tek kullanımlık, farklı vücut bölgelerine kolayca uygulanabilen sargılar almıştır. Bu amaçla kullanılan file sargı, yırtılma veya iplik atma olmaksızın istenilen nokta ve yönde kesilebilir. </a:t>
            </a:r>
          </a:p>
          <a:p>
            <a:pPr>
              <a:buNone/>
            </a:pPr>
            <a:r>
              <a:rPr lang="tr-TR" dirty="0" smtClean="0"/>
              <a:t>Cildin normal ısısı ve nem alıverişi korunur. </a:t>
            </a:r>
          </a:p>
          <a:p>
            <a:pPr>
              <a:buNone/>
            </a:pPr>
            <a:r>
              <a:rPr lang="tr-TR" dirty="0" smtClean="0"/>
              <a:t>Elastiktir, kaymaz, yaranın gözlenmesi ve pansumanın sık değiştirilmesi gereken durumlarda kolaylık sağlar.</a:t>
            </a:r>
          </a:p>
          <a:p>
            <a:pPr>
              <a:buNone/>
            </a:pPr>
            <a:endParaRPr lang="tr-TR" dirty="0" smtClean="0"/>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4282" y="214290"/>
            <a:ext cx="8715436" cy="6429420"/>
          </a:xfrm>
        </p:spPr>
        <p:txBody>
          <a:bodyPr>
            <a:normAutofit/>
          </a:bodyPr>
          <a:lstStyle/>
          <a:p>
            <a:pPr>
              <a:buNone/>
            </a:pPr>
            <a:r>
              <a:rPr lang="tr-TR" dirty="0" smtClean="0">
                <a:solidFill>
                  <a:srgbClr val="FF0000"/>
                </a:solidFill>
              </a:rPr>
              <a:t>Rulo (Silindir) Sargı</a:t>
            </a:r>
          </a:p>
          <a:p>
            <a:pPr>
              <a:buNone/>
            </a:pPr>
            <a:r>
              <a:rPr lang="tr-TR" dirty="0" smtClean="0"/>
              <a:t>Rulo sargı çoğunlukla pansumanı sabitlemek, basınç yaparak kanamayı durdurmak, burkulmalarda eklemi desteklemek için kullanılır.</a:t>
            </a:r>
          </a:p>
          <a:p>
            <a:pPr>
              <a:buNone/>
            </a:pPr>
            <a:r>
              <a:rPr lang="tr-TR" dirty="0" smtClean="0"/>
              <a:t>Rulo sargılar gazlı bez ve ketenden değişik boyutlarda sarılarak hazırlanır.</a:t>
            </a:r>
          </a:p>
          <a:p>
            <a:pPr>
              <a:buNone/>
            </a:pPr>
            <a:r>
              <a:rPr lang="tr-TR" dirty="0" smtClean="0"/>
              <a:t> Silindir sargı için hazır elastik bandajlarda bu amaçla kullanılır.</a:t>
            </a:r>
          </a:p>
          <a:p>
            <a:pPr>
              <a:buNone/>
            </a:pPr>
            <a:r>
              <a:rPr lang="tr-TR" dirty="0" smtClean="0"/>
              <a:t>Silindir sargılar değişik uzunluk ve genişliktedir. Örneğin; gövde için 10-15 cm, bacak için 10 cm, baş ve kol için 5 cm, parmaklar için 2,5 cm eninde olan sargılar kullanılır. </a:t>
            </a:r>
          </a:p>
          <a:p>
            <a:pPr>
              <a:buNone/>
            </a:pPr>
            <a:r>
              <a:rPr lang="tr-TR" dirty="0" smtClean="0"/>
              <a:t>Sargıların boyu ise ortalama 1,5-2 m arasındadır</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TotalTime>
  <Words>998</Words>
  <Application>Microsoft Office PowerPoint</Application>
  <PresentationFormat>Ekran Gösterisi (4:3)</PresentationFormat>
  <Paragraphs>72</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Akış</vt:lpstr>
      <vt:lpstr>SARGILAR VE UYGULAMA YÖNTEMLERİ   </vt:lpstr>
      <vt:lpstr> Sargı Nedir ?</vt:lpstr>
      <vt:lpstr>Slayt 3</vt:lpstr>
      <vt:lpstr>Slayt 4</vt:lpstr>
      <vt:lpstr>Slayt 5</vt:lpstr>
      <vt:lpstr>Slayt 6</vt:lpstr>
      <vt:lpstr>Slayt 7</vt:lpstr>
      <vt:lpstr>Slayt 8</vt:lpstr>
      <vt:lpstr>Slayt 9</vt:lpstr>
      <vt:lpstr>Slayt 10</vt:lpstr>
      <vt:lpstr>Slayt 11</vt:lpstr>
      <vt:lpstr>Slayt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SARGILAR VE UYGULAMA YÖNTEMLERİ</dc:title>
  <dc:creator>win7</dc:creator>
  <cp:lastModifiedBy>WIN7P32</cp:lastModifiedBy>
  <cp:revision>20</cp:revision>
  <dcterms:created xsi:type="dcterms:W3CDTF">2014-10-24T10:08:38Z</dcterms:created>
  <dcterms:modified xsi:type="dcterms:W3CDTF">2020-06-02T07:04:01Z</dcterms:modified>
</cp:coreProperties>
</file>